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7"/>
  </p:notesMasterIdLst>
  <p:handoutMasterIdLst>
    <p:handoutMasterId r:id="rId28"/>
  </p:handoutMasterIdLst>
  <p:sldIdLst>
    <p:sldId id="372" r:id="rId2"/>
    <p:sldId id="373" r:id="rId3"/>
    <p:sldId id="374" r:id="rId4"/>
    <p:sldId id="375" r:id="rId5"/>
    <p:sldId id="376" r:id="rId6"/>
    <p:sldId id="377" r:id="rId7"/>
    <p:sldId id="378" r:id="rId8"/>
    <p:sldId id="379" r:id="rId9"/>
    <p:sldId id="380" r:id="rId10"/>
    <p:sldId id="381" r:id="rId11"/>
    <p:sldId id="382" r:id="rId12"/>
    <p:sldId id="397" r:id="rId13"/>
    <p:sldId id="384" r:id="rId14"/>
    <p:sldId id="385" r:id="rId15"/>
    <p:sldId id="387" r:id="rId16"/>
    <p:sldId id="386" r:id="rId17"/>
    <p:sldId id="388" r:id="rId18"/>
    <p:sldId id="389" r:id="rId19"/>
    <p:sldId id="390" r:id="rId20"/>
    <p:sldId id="391" r:id="rId21"/>
    <p:sldId id="392" r:id="rId22"/>
    <p:sldId id="393" r:id="rId23"/>
    <p:sldId id="394" r:id="rId24"/>
    <p:sldId id="395" r:id="rId25"/>
    <p:sldId id="3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BB6"/>
    <a:srgbClr val="002856"/>
    <a:srgbClr val="B0BDCB"/>
    <a:srgbClr val="FFE789"/>
    <a:srgbClr val="FAD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88078" autoAdjust="0"/>
  </p:normalViewPr>
  <p:slideViewPr>
    <p:cSldViewPr snapToGrid="0">
      <p:cViewPr varScale="1">
        <p:scale>
          <a:sx n="101" d="100"/>
          <a:sy n="101" d="100"/>
        </p:scale>
        <p:origin x="90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0" d="100"/>
          <a:sy n="90" d="100"/>
        </p:scale>
        <p:origin x="38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84DEF6-6CD8-1D4C-BC3F-A1CA108BBE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3961CE-D802-F944-8595-5D32BAF0CE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CF617-542D-4340-AE9F-EBAB5A3445EC}" type="datetimeFigureOut">
              <a:rPr lang="en-US" smtClean="0"/>
              <a:t>10/2/2019</a:t>
            </a:fld>
            <a:endParaRPr lang="en-US"/>
          </a:p>
        </p:txBody>
      </p:sp>
      <p:sp>
        <p:nvSpPr>
          <p:cNvPr id="4" name="Footer Placeholder 3">
            <a:extLst>
              <a:ext uri="{FF2B5EF4-FFF2-40B4-BE49-F238E27FC236}">
                <a16:creationId xmlns:a16="http://schemas.microsoft.com/office/drawing/2014/main" id="{6F637875-736F-FE41-8441-3B020B35C7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811A264-B2B2-8944-BC52-2958ED2381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62BF7B-31DF-954F-807A-43ADBF5CE381}" type="slidenum">
              <a:rPr lang="en-US" smtClean="0"/>
              <a:t>‹#›</a:t>
            </a:fld>
            <a:endParaRPr lang="en-US"/>
          </a:p>
        </p:txBody>
      </p:sp>
    </p:spTree>
    <p:extLst>
      <p:ext uri="{BB962C8B-B14F-4D97-AF65-F5344CB8AC3E}">
        <p14:creationId xmlns:p14="http://schemas.microsoft.com/office/powerpoint/2010/main" val="1318277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2A0EC-4F6F-4B27-A2FD-BCF0A381693E}" type="datetimeFigureOut">
              <a:rPr lang="en-US" smtClean="0"/>
              <a:pPr/>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37F2A-D682-4BA8-A402-98C6C3D2CDA6}" type="slidenum">
              <a:rPr lang="en-US" smtClean="0"/>
              <a:pPr/>
              <a:t>‹#›</a:t>
            </a:fld>
            <a:endParaRPr lang="en-US"/>
          </a:p>
        </p:txBody>
      </p:sp>
    </p:spTree>
    <p:extLst>
      <p:ext uri="{BB962C8B-B14F-4D97-AF65-F5344CB8AC3E}">
        <p14:creationId xmlns:p14="http://schemas.microsoft.com/office/powerpoint/2010/main" val="60313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ossignsofsuicide.org/referenc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Introduce yourself and all school-based mental health staff who will be involved in suicide prevention.</a:t>
            </a:r>
          </a:p>
        </p:txBody>
      </p:sp>
      <p:sp>
        <p:nvSpPr>
          <p:cNvPr id="4" name="Slide Number Placeholder 3"/>
          <p:cNvSpPr>
            <a:spLocks noGrp="1"/>
          </p:cNvSpPr>
          <p:nvPr>
            <p:ph type="sldNum" sz="quarter" idx="5"/>
          </p:nvPr>
        </p:nvSpPr>
        <p:spPr/>
        <p:txBody>
          <a:bodyPr/>
          <a:lstStyle/>
          <a:p>
            <a:fld id="{C3D37F2A-D682-4BA8-A402-98C6C3D2CDA6}" type="slidenum">
              <a:rPr lang="en-US" smtClean="0"/>
              <a:pPr/>
              <a:t>1</a:t>
            </a:fld>
            <a:endParaRPr lang="en-US"/>
          </a:p>
        </p:txBody>
      </p:sp>
    </p:spTree>
    <p:extLst>
      <p:ext uri="{BB962C8B-B14F-4D97-AF65-F5344CB8AC3E}">
        <p14:creationId xmlns:p14="http://schemas.microsoft.com/office/powerpoint/2010/main" val="193601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i="0" baseline="0" dirty="0"/>
              <a:t>We focus on this myth because it is the most important one to bust: Many people worry about discussing suicide with their child or even through educational programs because they worry that they could put the idea into someone’s head. We know that this is absolutely not true. The reason this myth is such a problem is because the opposite is actually the truth. It is important for us to be able to talk openly about suicide in the classroom and with individual students so that they may feel comfortable coming forward when they need support.”</a:t>
            </a:r>
          </a:p>
          <a:p>
            <a:pPr defTabSz="897252">
              <a:defRPr/>
            </a:pPr>
            <a:endParaRPr lang="en-US" i="1" baseline="0" dirty="0"/>
          </a:p>
          <a:p>
            <a:pPr defTabSz="897252">
              <a:defRPr/>
            </a:pPr>
            <a:r>
              <a:rPr lang="en-US" dirty="0"/>
              <a:t>Refer</a:t>
            </a:r>
            <a:r>
              <a:rPr lang="en-US" baseline="0" dirty="0"/>
              <a:t> the audience to the handout in blue. The handout includes</a:t>
            </a:r>
            <a:r>
              <a:rPr lang="en-US" dirty="0"/>
              <a:t> additional common myths that can be discussed during</a:t>
            </a:r>
            <a:r>
              <a:rPr lang="en-US" baseline="0" dirty="0"/>
              <a:t> the</a:t>
            </a:r>
            <a:r>
              <a:rPr lang="en-US" dirty="0"/>
              <a:t> training or</a:t>
            </a:r>
            <a:r>
              <a:rPr lang="en-US" baseline="0" dirty="0"/>
              <a:t> reviewed individually</a:t>
            </a:r>
            <a:r>
              <a:rPr lang="en-US" dirty="0"/>
              <a: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10</a:t>
            </a:fld>
            <a:endParaRPr lang="en-US"/>
          </a:p>
        </p:txBody>
      </p:sp>
    </p:spTree>
    <p:extLst>
      <p:ext uri="{BB962C8B-B14F-4D97-AF65-F5344CB8AC3E}">
        <p14:creationId xmlns:p14="http://schemas.microsoft.com/office/powerpoint/2010/main" val="83240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we’ve debunked</a:t>
            </a:r>
            <a:r>
              <a:rPr lang="en-US" baseline="0" dirty="0"/>
              <a:t> the common myth that talking about suicide could be dangerous, we encourage you to use this opportunity to talk to your child about mental health. We encourage you to go home tonight and share what we discussed with your child and ask them about any concerns they might have. Your child could be doing well emotionally but concerned about a friend. You never know what you may uncover by opening up the conversation.</a:t>
            </a:r>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11</a:t>
            </a:fld>
            <a:endParaRPr lang="en-US"/>
          </a:p>
        </p:txBody>
      </p:sp>
    </p:spTree>
    <p:extLst>
      <p:ext uri="{BB962C8B-B14F-4D97-AF65-F5344CB8AC3E}">
        <p14:creationId xmlns:p14="http://schemas.microsoft.com/office/powerpoint/2010/main" val="386340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SOS and highlight</a:t>
            </a:r>
            <a:r>
              <a:rPr lang="en-US" baseline="0" dirty="0"/>
              <a:t> it’s focus on student education. Feel free to share details about your school’s specific plan to train faculty/staff and any other suicide prevention initiatives going on at school in conjunction with SOS.</a:t>
            </a:r>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12</a:t>
            </a:fld>
            <a:endParaRPr lang="en-US"/>
          </a:p>
        </p:txBody>
      </p:sp>
    </p:spTree>
    <p:extLst>
      <p:ext uri="{BB962C8B-B14F-4D97-AF65-F5344CB8AC3E}">
        <p14:creationId xmlns:p14="http://schemas.microsoft.com/office/powerpoint/2010/main" val="351147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676"/>
            <a:r>
              <a:rPr lang="en-US" i="0" baseline="0" dirty="0">
                <a:latin typeface="Calibri" panose="020F0502020204030204" pitchFamily="34" charset="0"/>
              </a:rPr>
              <a:t>Universal prevention is important because we can’t pick and choose every child who may be at risk. </a:t>
            </a:r>
            <a:r>
              <a:rPr lang="en-US" i="0" dirty="0">
                <a:latin typeface="Calibri" panose="020F0502020204030204" pitchFamily="34" charset="0"/>
              </a:rPr>
              <a:t>While</a:t>
            </a:r>
            <a:r>
              <a:rPr lang="en-US" i="0" baseline="0" dirty="0">
                <a:latin typeface="Calibri" panose="020F0502020204030204" pitchFamily="34" charset="0"/>
              </a:rPr>
              <a:t> adults can look out for warning signs, we want to make sure that we aren’t missing any students who may be struggling silently.</a:t>
            </a:r>
            <a:endParaRPr lang="en-US" i="1" dirty="0">
              <a:latin typeface="Calibri" panose="020F0502020204030204" pitchFamily="34" charset="0"/>
            </a:endParaRPr>
          </a:p>
          <a:p>
            <a:pPr marL="556326" indent="-448650"/>
            <a:endParaRPr lang="en-US" dirty="0">
              <a:latin typeface="Calibri" panose="020F0502020204030204" pitchFamily="34" charset="0"/>
            </a:endParaRPr>
          </a:p>
          <a:p>
            <a:pPr marL="107676" indent="0" defTabSz="897301" eaLnBrk="0" fontAlgn="base" hangingPunct="0">
              <a:spcBef>
                <a:spcPct val="30000"/>
              </a:spcBef>
              <a:spcAft>
                <a:spcPct val="0"/>
              </a:spcAft>
              <a:buFont typeface="Arial" panose="020B0604020202020204" pitchFamily="34" charset="0"/>
              <a:buNone/>
              <a:defRPr/>
            </a:pPr>
            <a:r>
              <a:rPr lang="en-US" i="0" dirty="0">
                <a:latin typeface="Calibri" panose="020F0502020204030204" pitchFamily="34" charset="0"/>
              </a:rPr>
              <a:t>If we want students to feel comfortable seeking help, we need their peers to understand that depression and suicidal thinking are not character flaws or something to be ashamed of- reducing stigma across the whole school</a:t>
            </a:r>
          </a:p>
          <a:p>
            <a:pPr marL="107676" indent="0" defTabSz="897301" eaLnBrk="0" fontAlgn="base" hangingPunct="0">
              <a:spcBef>
                <a:spcPct val="30000"/>
              </a:spcBef>
              <a:spcAft>
                <a:spcPct val="0"/>
              </a:spcAft>
              <a:buFont typeface="Arial" panose="020B0604020202020204" pitchFamily="34" charset="0"/>
              <a:buNone/>
              <a:defRPr/>
            </a:pPr>
            <a:endParaRPr lang="en-US" i="1" dirty="0">
              <a:latin typeface="Calibri" panose="020F0502020204030204" pitchFamily="34" charset="0"/>
            </a:endParaRPr>
          </a:p>
          <a:p>
            <a:pPr marL="107676" indent="0" defTabSz="897301" eaLnBrk="0" fontAlgn="base" hangingPunct="0">
              <a:spcBef>
                <a:spcPct val="30000"/>
              </a:spcBef>
              <a:spcAft>
                <a:spcPct val="0"/>
              </a:spcAft>
              <a:buFont typeface="Arial" panose="020B0604020202020204" pitchFamily="34" charset="0"/>
              <a:buNone/>
              <a:defRPr/>
            </a:pPr>
            <a:r>
              <a:rPr lang="en-US" i="0" dirty="0">
                <a:latin typeface="Calibri" panose="020F0502020204030204" pitchFamily="34" charset="0"/>
              </a:rPr>
              <a:t>We know that students are more likely to disclose to a friend rather than directly to an adult. We want all of those friends to be trained to get that student to an adult to get help</a:t>
            </a:r>
          </a:p>
          <a:p>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13</a:t>
            </a:fld>
            <a:endParaRPr lang="en-US"/>
          </a:p>
        </p:txBody>
      </p:sp>
    </p:spTree>
    <p:extLst>
      <p:ext uri="{BB962C8B-B14F-4D97-AF65-F5344CB8AC3E}">
        <p14:creationId xmlns:p14="http://schemas.microsoft.com/office/powerpoint/2010/main" val="20663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There have been</a:t>
            </a:r>
            <a:r>
              <a:rPr lang="en-US" baseline="0" dirty="0"/>
              <a:t> 3 main studies on SOS. Each one used a randomized controlled design (intervention group received the program, control group did not). All studies demonstrated improvements in students’ attitudes toward getting help and reduced likelihood of attempting suicide.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full</a:t>
            </a:r>
            <a:r>
              <a:rPr lang="en-US" baseline="0" dirty="0"/>
              <a:t> citations for all 3 studies are on the final slides of the slide deck. If you get specific questions about the research during your training, encourage participants to read the articles and/or contact SOS staff.</a:t>
            </a:r>
          </a:p>
          <a:p>
            <a:pPr marL="448650" lvl="1"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14</a:t>
            </a:fld>
            <a:endParaRPr lang="en-US"/>
          </a:p>
        </p:txBody>
      </p:sp>
    </p:spTree>
    <p:extLst>
      <p:ext uri="{BB962C8B-B14F-4D97-AF65-F5344CB8AC3E}">
        <p14:creationId xmlns:p14="http://schemas.microsoft.com/office/powerpoint/2010/main" val="48811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teaching message</a:t>
            </a:r>
            <a:r>
              <a:rPr lang="en-US" baseline="0" dirty="0"/>
              <a:t> for students is: ACT (Acknowledge, Care, Tell). Whether students are worried about themselves or a friend, they are encouraged to ACT. </a:t>
            </a:r>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15</a:t>
            </a:fld>
            <a:endParaRPr lang="en-US"/>
          </a:p>
        </p:txBody>
      </p:sp>
    </p:spTree>
    <p:extLst>
      <p:ext uri="{BB962C8B-B14F-4D97-AF65-F5344CB8AC3E}">
        <p14:creationId xmlns:p14="http://schemas.microsoft.com/office/powerpoint/2010/main" val="176156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Highlight the 2 main components of SOS. </a:t>
            </a:r>
          </a:p>
          <a:p>
            <a:endParaRPr lang="en-US" baseline="0" dirty="0"/>
          </a:p>
          <a:p>
            <a:r>
              <a:rPr lang="en-US" b="1" i="0" baseline="0" dirty="0"/>
              <a:t>Education: </a:t>
            </a:r>
            <a:r>
              <a:rPr lang="en-US" i="0" baseline="0" dirty="0"/>
              <a:t>Age appropriate videos focus on a peer-to-peer message- teaching students how to identify signs and symptoms in themselves and their friends and then giving them the tools for how to react. Young people are likely to talk to each other and will need encouragement to take these issues to an adult. We want all students to be prepared to respond if they are concerned about a friend.</a:t>
            </a:r>
          </a:p>
          <a:p>
            <a:endParaRPr lang="en-US" i="0" baseline="0" dirty="0"/>
          </a:p>
          <a:p>
            <a:r>
              <a:rPr lang="en-US" b="1" i="0" baseline="0" dirty="0"/>
              <a:t>Screening: </a:t>
            </a:r>
            <a:r>
              <a:rPr lang="en-US" i="0" baseline="0" dirty="0"/>
              <a:t>Following the video and guided discussion, students complete a mental health screening form that further educates them on the symptoms of depression and includes direct questions about suicidal thoughts and behaviors. </a:t>
            </a:r>
            <a:r>
              <a:rPr lang="en-US" i="0" dirty="0"/>
              <a:t>Mental health screening is an educational tool that teaches students about the symptoms of depression and encourages them to seek help based on their self-assessment. </a:t>
            </a:r>
          </a:p>
          <a:p>
            <a:endParaRPr lang="en-US" i="0" dirty="0"/>
          </a:p>
          <a:p>
            <a:r>
              <a:rPr lang="en-US" i="0" dirty="0"/>
              <a:t>Some parents may be concerned about depression/suicide screening because of a common myth: asking kids about suicide (in person or on a survey) could put the idea in their head. Rest assured that evidence-based suicide prevention programming, including screening, is safe and effective. After years of research, there is no evidence that screening youth for suicide induces suicidal thinking or behavior (</a:t>
            </a:r>
            <a:r>
              <a:rPr lang="en-US" i="0" dirty="0">
                <a:hlinkClick r:id="rId3"/>
              </a:rPr>
              <a:t>Gould et al., 2007</a:t>
            </a:r>
            <a:r>
              <a:rPr lang="en-US" i="0" dirty="0"/>
              <a:t>).  </a:t>
            </a:r>
          </a:p>
          <a:p>
            <a:endParaRPr lang="en-US" i="0" dirty="0"/>
          </a:p>
          <a:p>
            <a:r>
              <a:rPr lang="en-US" i="0" dirty="0"/>
              <a:t>Mental health screenings are for educational purposes and do not provide a diagnosis.</a:t>
            </a:r>
            <a:r>
              <a:rPr lang="en-US" i="0" baseline="0" dirty="0"/>
              <a:t> </a:t>
            </a:r>
            <a:r>
              <a:rPr lang="en-US" i="0" dirty="0"/>
              <a:t>The goal of in-school screening is for students to identify symptoms consistent with depression and/or suicide risk and for school staff to advise a complete professional evaluation. </a:t>
            </a:r>
          </a:p>
          <a:p>
            <a:endParaRPr lang="en-US" i="0"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16</a:t>
            </a:fld>
            <a:endParaRPr lang="en-US"/>
          </a:p>
        </p:txBody>
      </p:sp>
    </p:spTree>
    <p:extLst>
      <p:ext uri="{BB962C8B-B14F-4D97-AF65-F5344CB8AC3E}">
        <p14:creationId xmlns:p14="http://schemas.microsoft.com/office/powerpoint/2010/main" val="8809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Acknowledge any concerns that parents may have about mental health screening and reinforce the reason your school is conducting screening: screening is a safe and effective way to reach students in need.</a:t>
            </a:r>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17</a:t>
            </a:fld>
            <a:endParaRPr lang="en-US"/>
          </a:p>
        </p:txBody>
      </p:sp>
    </p:spTree>
    <p:extLst>
      <p:ext uri="{BB962C8B-B14F-4D97-AF65-F5344CB8AC3E}">
        <p14:creationId xmlns:p14="http://schemas.microsoft.com/office/powerpoint/2010/main" val="1373718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PRIOR TO THE TRAINING, </a:t>
            </a:r>
            <a:r>
              <a:rPr lang="en-US" b="1" baseline="0" dirty="0"/>
              <a:t>COMPLETE THIS SLIDE </a:t>
            </a:r>
            <a:r>
              <a:rPr lang="en-US" baseline="0" dirty="0"/>
              <a:t>WITH ANY RELEVANT INFORMATION ABOUT YOUR SCHOOL’S PLAN TO FACILITATE SOS.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18</a:t>
            </a:fld>
            <a:endParaRPr lang="en-US"/>
          </a:p>
        </p:txBody>
      </p:sp>
    </p:spTree>
    <p:extLst>
      <p:ext uri="{BB962C8B-B14F-4D97-AF65-F5344CB8AC3E}">
        <p14:creationId xmlns:p14="http://schemas.microsoft.com/office/powerpoint/2010/main" val="271995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a:t>
            </a:r>
            <a:r>
              <a:rPr lang="en-US" baseline="0" dirty="0"/>
              <a:t> school needs help devel</a:t>
            </a:r>
            <a:r>
              <a:rPr lang="en-US" dirty="0"/>
              <a:t>oping your policy, review the Model School Policy developed by leaders in the field of suicide</a:t>
            </a:r>
            <a:r>
              <a:rPr lang="en-US" baseline="0" dirty="0"/>
              <a:t> prevention </a:t>
            </a:r>
            <a:r>
              <a:rPr lang="en-US" dirty="0"/>
              <a:t>available in the SOS Portal and at https://</a:t>
            </a:r>
            <a:r>
              <a:rPr lang="en-US" dirty="0" err="1"/>
              <a:t>afsp.org</a:t>
            </a:r>
            <a:r>
              <a:rPr lang="en-US" dirty="0"/>
              <a:t>/</a:t>
            </a:r>
            <a:r>
              <a:rPr lang="en-US" dirty="0" err="1"/>
              <a:t>wp</a:t>
            </a:r>
            <a:r>
              <a:rPr lang="en-US" dirty="0"/>
              <a:t>-content/uploads/2016/01/Model-</a:t>
            </a:r>
            <a:r>
              <a:rPr lang="en-US" dirty="0" err="1"/>
              <a:t>Policy_FINAL.pdf</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19</a:t>
            </a:fld>
            <a:endParaRPr lang="en-US"/>
          </a:p>
        </p:txBody>
      </p:sp>
    </p:spTree>
    <p:extLst>
      <p:ext uri="{BB962C8B-B14F-4D97-AF65-F5344CB8AC3E}">
        <p14:creationId xmlns:p14="http://schemas.microsoft.com/office/powerpoint/2010/main" val="126289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Prior to the training, you may modify this slide to include local data. State specific data may be found: </a:t>
            </a:r>
            <a:r>
              <a:rPr lang="en-US" sz="1200" dirty="0">
                <a:latin typeface="Calibri" panose="020F0502020204030204" pitchFamily="34" charset="0"/>
                <a:cs typeface="Calibri" panose="020F0502020204030204" pitchFamily="34" charset="0"/>
              </a:rPr>
              <a:t>https://</a:t>
            </a:r>
            <a:r>
              <a:rPr lang="en-US" sz="1200" dirty="0" err="1">
                <a:latin typeface="Calibri" panose="020F0502020204030204" pitchFamily="34" charset="0"/>
                <a:cs typeface="Calibri" panose="020F0502020204030204" pitchFamily="34" charset="0"/>
              </a:rPr>
              <a:t>www.cdc.gov</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healthyyouth</a:t>
            </a:r>
            <a:r>
              <a:rPr lang="en-US" sz="1200" dirty="0">
                <a:latin typeface="Calibri" panose="020F0502020204030204" pitchFamily="34" charset="0"/>
                <a:cs typeface="Calibri" panose="020F0502020204030204" pitchFamily="34" charset="0"/>
              </a:rPr>
              <a:t>/data/</a:t>
            </a:r>
            <a:r>
              <a:rPr lang="en-US" sz="1200" dirty="0" err="1">
                <a:latin typeface="Calibri" panose="020F0502020204030204" pitchFamily="34" charset="0"/>
                <a:cs typeface="Calibri" panose="020F0502020204030204" pitchFamily="34" charset="0"/>
              </a:rPr>
              <a:t>yrbs</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results.htm</a:t>
            </a:r>
            <a:r>
              <a:rPr lang="en-US" sz="1200" dirty="0">
                <a:latin typeface="Calibri" panose="020F0502020204030204" pitchFamily="34" charset="0"/>
                <a:cs typeface="Calibri" panose="020F0502020204030204" pitchFamily="34" charset="0"/>
              </a:rPr>
              <a:t> or you may have school/district</a:t>
            </a:r>
            <a:r>
              <a:rPr lang="en-US" sz="1200" baseline="0" dirty="0">
                <a:latin typeface="Calibri" panose="020F0502020204030204" pitchFamily="34" charset="0"/>
                <a:cs typeface="Calibri" panose="020F0502020204030204" pitchFamily="34" charset="0"/>
              </a:rPr>
              <a:t> specific data to share</a:t>
            </a:r>
            <a:r>
              <a:rPr lang="en-US" baseline="0" dirty="0"/>
              <a:t>.</a:t>
            </a:r>
          </a:p>
          <a:p>
            <a:endParaRPr lang="en-US" baseline="0" dirty="0"/>
          </a:p>
          <a:p>
            <a:pPr defTabSz="897301" eaLnBrk="0" fontAlgn="base" hangingPunct="0">
              <a:spcBef>
                <a:spcPct val="30000"/>
              </a:spcBef>
              <a:spcAft>
                <a:spcPct val="0"/>
              </a:spcAft>
              <a:defRPr/>
            </a:pPr>
            <a:r>
              <a:rPr lang="en-US" dirty="0"/>
              <a:t>This data is taken from the national Youth Risk Behavior Survey that is administered by the CDC every 2 years. The survey is anonymous self-report and is believed to be a very reliable indicator of all sorts of health behaviors such as wearing a seat belt, substance use, etc. </a:t>
            </a:r>
          </a:p>
          <a:p>
            <a:pPr defTabSz="897301" eaLnBrk="0" fontAlgn="base" hangingPunct="0">
              <a:spcBef>
                <a:spcPct val="30000"/>
              </a:spcBef>
              <a:spcAft>
                <a:spcPct val="0"/>
              </a:spcAft>
              <a:defRPr/>
            </a:pPr>
            <a:endParaRPr lang="en-US" dirty="0"/>
          </a:p>
          <a:p>
            <a:pPr defTabSz="897301" eaLnBrk="0" fontAlgn="base" hangingPunct="0">
              <a:spcBef>
                <a:spcPct val="30000"/>
              </a:spcBef>
              <a:spcAft>
                <a:spcPct val="0"/>
              </a:spcAft>
              <a:defRPr/>
            </a:pPr>
            <a:r>
              <a:rPr lang="en-US" dirty="0"/>
              <a:t>Use</a:t>
            </a:r>
            <a:r>
              <a:rPr lang="en-US" baseline="0" dirty="0"/>
              <a:t> this slide to educate your audience on how common suicidal thoughts and feelings are in schools around the country and locally.</a:t>
            </a:r>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2</a:t>
            </a:fld>
            <a:endParaRPr lang="en-US"/>
          </a:p>
        </p:txBody>
      </p:sp>
    </p:spTree>
    <p:extLst>
      <p:ext uri="{BB962C8B-B14F-4D97-AF65-F5344CB8AC3E}">
        <p14:creationId xmlns:p14="http://schemas.microsoft.com/office/powerpoint/2010/main" val="1693162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All parents can visit sossignsofsuicide.org/parent</a:t>
            </a:r>
            <a:r>
              <a:rPr lang="en-US" b="0" baseline="0" dirty="0"/>
              <a:t> to learn more about the program your children will receive. </a:t>
            </a:r>
          </a:p>
          <a:p>
            <a:endParaRPr lang="en-US" b="0" baseline="0" dirty="0"/>
          </a:p>
          <a:p>
            <a:r>
              <a:rPr lang="en-US" b="0" baseline="0" dirty="0"/>
              <a:t>When parents access the portal, they can watch clips of the student videos, read more about youth suicide and take a mental health screening on behalf of their child. This anonymous screening allows them to check in on their child’s mental health while previewing the screening their child will complete in school. </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20</a:t>
            </a:fld>
            <a:endParaRPr lang="en-US"/>
          </a:p>
        </p:txBody>
      </p:sp>
    </p:spTree>
    <p:extLst>
      <p:ext uri="{BB962C8B-B14F-4D97-AF65-F5344CB8AC3E}">
        <p14:creationId xmlns:p14="http://schemas.microsoft.com/office/powerpoint/2010/main" val="242539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time permits, go</a:t>
            </a:r>
            <a:r>
              <a:rPr lang="en-US" baseline="0" dirty="0"/>
              <a:t> to </a:t>
            </a:r>
            <a:r>
              <a:rPr lang="en-US" baseline="0" dirty="0" err="1"/>
              <a:t>sossignsofsuicide.rog</a:t>
            </a:r>
            <a:r>
              <a:rPr lang="en-US" baseline="0" dirty="0"/>
              <a:t>/parent </a:t>
            </a:r>
            <a:r>
              <a:rPr lang="en-US" dirty="0"/>
              <a:t>to demonstrate how parents can navigate.</a:t>
            </a:r>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21</a:t>
            </a:fld>
            <a:endParaRPr lang="en-US"/>
          </a:p>
        </p:txBody>
      </p:sp>
    </p:spTree>
    <p:extLst>
      <p:ext uri="{BB962C8B-B14F-4D97-AF65-F5344CB8AC3E}">
        <p14:creationId xmlns:p14="http://schemas.microsoft.com/office/powerpoint/2010/main" val="20533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help is always available. Both the suicide prevention lifeline and the crisis text line are available 24/7 for yourself or child. Please contact our school mental health staff so that we can help.</a:t>
            </a:r>
          </a:p>
          <a:p>
            <a:endParaRPr lang="en-US" baseline="0" dirty="0"/>
          </a:p>
          <a:p>
            <a:r>
              <a:rPr lang="en-US" baseline="0" dirty="0"/>
              <a:t>Provide parents with a handout including local resources.</a:t>
            </a:r>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22</a:t>
            </a:fld>
            <a:endParaRPr lang="en-US"/>
          </a:p>
        </p:txBody>
      </p:sp>
    </p:spTree>
    <p:extLst>
      <p:ext uri="{BB962C8B-B14F-4D97-AF65-F5344CB8AC3E}">
        <p14:creationId xmlns:p14="http://schemas.microsoft.com/office/powerpoint/2010/main" val="647959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 sure to leave time for questions. Encourage questions about the SOS program and about your school’s procedures.</a:t>
            </a:r>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23</a:t>
            </a:fld>
            <a:endParaRPr lang="en-US"/>
          </a:p>
        </p:txBody>
      </p:sp>
    </p:spTree>
    <p:extLst>
      <p:ext uri="{BB962C8B-B14F-4D97-AF65-F5344CB8AC3E}">
        <p14:creationId xmlns:p14="http://schemas.microsoft.com/office/powerpoint/2010/main" val="1089517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24</a:t>
            </a:fld>
            <a:endParaRPr lang="en-US"/>
          </a:p>
        </p:txBody>
      </p:sp>
    </p:spTree>
    <p:extLst>
      <p:ext uri="{BB962C8B-B14F-4D97-AF65-F5344CB8AC3E}">
        <p14:creationId xmlns:p14="http://schemas.microsoft.com/office/powerpoint/2010/main" val="358003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Citations</a:t>
            </a:r>
            <a:r>
              <a:rPr lang="en-US" baseline="0" dirty="0"/>
              <a:t> for parents’ awareness of suicidal behavior and for correlation between gun accessibility and death by suicide.</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25</a:t>
            </a:fld>
            <a:endParaRPr lang="en-US"/>
          </a:p>
        </p:txBody>
      </p:sp>
    </p:spTree>
    <p:extLst>
      <p:ext uri="{BB962C8B-B14F-4D97-AF65-F5344CB8AC3E}">
        <p14:creationId xmlns:p14="http://schemas.microsoft.com/office/powerpoint/2010/main" val="261043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Though</a:t>
            </a:r>
            <a:r>
              <a:rPr lang="en-US" sz="1400" baseline="0" dirty="0">
                <a:latin typeface="Calibri" panose="020F0502020204030204" pitchFamily="34" charset="0"/>
              </a:rPr>
              <a:t> suicidal thoughts and behaviors are relatively common, very few parents are aware of their child’s suicidal thoughts and even suicide attempts. Teens tend to hide suicidal thoughts from adults but they are likely to show warning signs to their friends. We are committed to training all of our students to intervene when they are worried about a friend.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Calibri" panose="020F0502020204030204" pitchFamily="34" charset="0"/>
              </a:rPr>
              <a:t>All adults can work together to watch for signs of suicide in all students. Parents are trusted adults for their own children and for many other children in the community.</a:t>
            </a:r>
            <a:endParaRPr lang="en-US" sz="1400" dirty="0">
              <a:latin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(Breton et al., 2002; Sourander et al., 1999; Velez &amp; Cohen, 1988; Walker, Moreau, &amp; Weissman, 1990; </a:t>
            </a:r>
            <a:r>
              <a:rPr lang="en-US" sz="1400" dirty="0" err="1">
                <a:latin typeface="Calibri" panose="020F0502020204030204" pitchFamily="34" charset="0"/>
              </a:rPr>
              <a:t>Kashani</a:t>
            </a:r>
            <a:r>
              <a:rPr lang="en-US" sz="1400" dirty="0">
                <a:latin typeface="Calibri" panose="020F0502020204030204" pitchFamily="34" charset="0"/>
              </a:rPr>
              <a:t>, Goddard, &amp; Reid, 1989)</a:t>
            </a:r>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3</a:t>
            </a:fld>
            <a:endParaRPr lang="en-US"/>
          </a:p>
        </p:txBody>
      </p:sp>
    </p:spTree>
    <p:extLst>
      <p:ext uri="{BB962C8B-B14F-4D97-AF65-F5344CB8AC3E}">
        <p14:creationId xmlns:p14="http://schemas.microsoft.com/office/powerpoint/2010/main" val="186474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we’ll take </a:t>
            </a:r>
            <a:r>
              <a:rPr lang="en-US" baseline="0" dirty="0"/>
              <a:t>a look at common risk factors and warning signs for teens at risk. Then we’ll talk about what you can do at home to support our efforts here at school to educate students about suicide prevention and take action when concerned about a friend.</a:t>
            </a:r>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4</a:t>
            </a:fld>
            <a:endParaRPr lang="en-US"/>
          </a:p>
        </p:txBody>
      </p:sp>
    </p:spTree>
    <p:extLst>
      <p:ext uri="{BB962C8B-B14F-4D97-AF65-F5344CB8AC3E}">
        <p14:creationId xmlns:p14="http://schemas.microsoft.com/office/powerpoint/2010/main" val="225482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Mental health:</a:t>
            </a:r>
            <a:r>
              <a:rPr lang="en-US" dirty="0"/>
              <a:t> Over 90% of people who die by suicide have a mental health disorder (most commonly depression). These mental health conditions are treatable but many kids struggle without getting help. When depression goes untreated, a young person may begin to feel so hopeless that they consider suicide. Depression can be hard to see. It doesn’t always look like a sad mood. Talk to your child’s doctor or your school’s counseling staff if you are concerned.</a:t>
            </a:r>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5</a:t>
            </a:fld>
            <a:endParaRPr lang="en-US"/>
          </a:p>
        </p:txBody>
      </p:sp>
    </p:spTree>
    <p:extLst>
      <p:ext uri="{BB962C8B-B14F-4D97-AF65-F5344CB8AC3E}">
        <p14:creationId xmlns:p14="http://schemas.microsoft.com/office/powerpoint/2010/main" val="291075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Substance use:</a:t>
            </a:r>
            <a:r>
              <a:rPr lang="en-US" dirty="0"/>
              <a:t> Many young people who struggle with depression also struggle with alcohol and/or drug use. Talk to your child about the dangers of using alcohol or drugs to cope with negative emotions. If you are aware of your child using substances, seek support.</a:t>
            </a:r>
          </a:p>
        </p:txBody>
      </p:sp>
      <p:sp>
        <p:nvSpPr>
          <p:cNvPr id="4" name="Slide Number Placeholder 3"/>
          <p:cNvSpPr>
            <a:spLocks noGrp="1"/>
          </p:cNvSpPr>
          <p:nvPr>
            <p:ph type="sldNum" sz="quarter" idx="5"/>
          </p:nvPr>
        </p:nvSpPr>
        <p:spPr/>
        <p:txBody>
          <a:bodyPr/>
          <a:lstStyle/>
          <a:p>
            <a:fld id="{C3D37F2A-D682-4BA8-A402-98C6C3D2CDA6}" type="slidenum">
              <a:rPr lang="en-US" smtClean="0"/>
              <a:pPr/>
              <a:t>6</a:t>
            </a:fld>
            <a:endParaRPr lang="en-US"/>
          </a:p>
        </p:txBody>
      </p:sp>
    </p:spTree>
    <p:extLst>
      <p:ext uri="{BB962C8B-B14F-4D97-AF65-F5344CB8AC3E}">
        <p14:creationId xmlns:p14="http://schemas.microsoft.com/office/powerpoint/2010/main" val="55958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Non-suicidal self-injury: </a:t>
            </a:r>
            <a:r>
              <a:rPr lang="en-US" dirty="0"/>
              <a:t>While some people turn to drinking and/or drugs to deal with negative emotions, some people use self-injury to manage emotional pain. Non-suicidal self-injury is when someone hurts their body on purpose without the intention of dying. Cutting</a:t>
            </a:r>
            <a:r>
              <a:rPr lang="en-US" baseline="0" dirty="0"/>
              <a:t> is a common form of self-injury.</a:t>
            </a:r>
            <a:r>
              <a:rPr lang="en-US" dirty="0"/>
              <a:t> Even though self-injury isn’t the same as a suicide attempt, it is a risk factor. Just like other mental health concerns, it is best to seek professional help for self-injury as soon as possible.</a:t>
            </a:r>
          </a:p>
          <a:p>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7</a:t>
            </a:fld>
            <a:endParaRPr lang="en-US"/>
          </a:p>
        </p:txBody>
      </p:sp>
    </p:spTree>
    <p:extLst>
      <p:ext uri="{BB962C8B-B14F-4D97-AF65-F5344CB8AC3E}">
        <p14:creationId xmlns:p14="http://schemas.microsoft.com/office/powerpoint/2010/main" val="72045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Access to guns:</a:t>
            </a:r>
            <a:r>
              <a:rPr lang="en-US" dirty="0"/>
              <a:t> Suicide crises are often short-term but having access to a gun makes it easier to carry out the act in an instant. Many people keep unlocked guns in their homes, making them easy to get, quick, and deadly for any young person. Reduce suicide risk by not storing a gun in your home. If you choose to keep a gun in your home, keep it locked, unloaded, and lock/store ammunition separately.</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Every study that has examined the issue to date has found that within the U.S., access to firearms is associated with increased suicide risk.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panose="020F0502020204030204" pitchFamily="34" charset="0"/>
              <a:cs typeface="Calibri Light"/>
            </a:endParaRPr>
          </a:p>
          <a:p>
            <a:pPr indent="-255905"/>
            <a:r>
              <a:rPr lang="en-US" dirty="0">
                <a:latin typeface="Calibri" panose="020F0502020204030204" pitchFamily="34" charset="0"/>
                <a:cs typeface="Calibri Light"/>
              </a:rPr>
              <a:t>90% of people who survive a</a:t>
            </a:r>
            <a:r>
              <a:rPr lang="en-US" baseline="0" dirty="0">
                <a:latin typeface="Calibri" panose="020F0502020204030204" pitchFamily="34" charset="0"/>
                <a:cs typeface="Calibri Light"/>
              </a:rPr>
              <a:t> suicide attempt never go on </a:t>
            </a:r>
            <a:r>
              <a:rPr lang="en-US" dirty="0">
                <a:latin typeface="Calibri" panose="020F0502020204030204" pitchFamily="34" charset="0"/>
                <a:cs typeface="Calibri Light"/>
              </a:rPr>
              <a:t>to die by suicide later. But if someone</a:t>
            </a:r>
            <a:r>
              <a:rPr lang="en-US" baseline="0" dirty="0">
                <a:latin typeface="Calibri" panose="020F0502020204030204" pitchFamily="34" charset="0"/>
                <a:cs typeface="Calibri Light"/>
              </a:rPr>
              <a:t> attempts suicide with a gun, they are likely to die. They don’t get the second chance to seek help.</a:t>
            </a:r>
            <a:r>
              <a:rPr lang="en-US" dirty="0"/>
              <a:t> </a:t>
            </a:r>
          </a:p>
          <a:p>
            <a:endParaRPr lang="en-US" dirty="0"/>
          </a:p>
          <a:p>
            <a:r>
              <a:rPr lang="en-US" dirty="0"/>
              <a:t>Firearms used in youth suicide usually belong to a family</a:t>
            </a:r>
            <a:r>
              <a:rPr lang="en-US" baseline="0" dirty="0"/>
              <a:t> member</a:t>
            </a:r>
            <a:r>
              <a:rPr lang="en-US" dirty="0"/>
              <a:t> (82%). It is critically important</a:t>
            </a:r>
            <a:r>
              <a:rPr lang="en-US" baseline="0" dirty="0"/>
              <a:t> that parents understand the risk increased risk for suicide when guns are accessible in the home.</a:t>
            </a:r>
            <a:endParaRPr lang="en-US" dirty="0">
              <a:latin typeface="Calibri" panose="020F0502020204030204" pitchFamily="34" charset="0"/>
              <a:cs typeface="Calibri Light"/>
            </a:endParaRPr>
          </a:p>
          <a:p>
            <a:endParaRPr lang="en-US" dirty="0"/>
          </a:p>
          <a:p>
            <a:r>
              <a:rPr lang="en-US" dirty="0"/>
              <a:t>Note the handout provided that includes a full list of risk factors</a:t>
            </a:r>
            <a:r>
              <a:rPr lang="en-US" baseline="0" dirty="0"/>
              <a:t> and warning signs.</a:t>
            </a:r>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8</a:t>
            </a:fld>
            <a:endParaRPr lang="en-US"/>
          </a:p>
        </p:txBody>
      </p:sp>
    </p:spTree>
    <p:extLst>
      <p:ext uri="{BB962C8B-B14F-4D97-AF65-F5344CB8AC3E}">
        <p14:creationId xmlns:p14="http://schemas.microsoft.com/office/powerpoint/2010/main" val="107405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many teens don’t directly reach out to their parents</a:t>
            </a:r>
            <a:r>
              <a:rPr lang="en-US" baseline="0" dirty="0"/>
              <a:t> or teachers for help, they have a way of showing us that they are really struggling. Watch out for these key warning signs. It is important to note that some teens do talk about suicide. This is a strong warning sign that a teen is planning to attempt suicide. Parents must be encourage to take immediate action if they see these warning signs in any child.</a:t>
            </a:r>
            <a:endParaRPr lang="en-US" dirty="0"/>
          </a:p>
          <a:p>
            <a:endParaRPr lang="en-US" dirty="0"/>
          </a:p>
        </p:txBody>
      </p:sp>
      <p:sp>
        <p:nvSpPr>
          <p:cNvPr id="4" name="Slide Number Placeholder 3"/>
          <p:cNvSpPr>
            <a:spLocks noGrp="1"/>
          </p:cNvSpPr>
          <p:nvPr>
            <p:ph type="sldNum" sz="quarter" idx="5"/>
          </p:nvPr>
        </p:nvSpPr>
        <p:spPr/>
        <p:txBody>
          <a:bodyPr/>
          <a:lstStyle/>
          <a:p>
            <a:fld id="{C3D37F2A-D682-4BA8-A402-98C6C3D2CDA6}" type="slidenum">
              <a:rPr lang="en-US" smtClean="0"/>
              <a:pPr/>
              <a:t>9</a:t>
            </a:fld>
            <a:endParaRPr lang="en-US"/>
          </a:p>
        </p:txBody>
      </p:sp>
    </p:spTree>
    <p:extLst>
      <p:ext uri="{BB962C8B-B14F-4D97-AF65-F5344CB8AC3E}">
        <p14:creationId xmlns:p14="http://schemas.microsoft.com/office/powerpoint/2010/main" val="4069870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Logo">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09465D-F916-944B-9B76-CAC3201BE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36430E4C-10AF-EA41-B27B-41525AC06FA3}"/>
              </a:ext>
            </a:extLst>
          </p:cNvPr>
          <p:cNvSpPr>
            <a:spLocks noGrp="1"/>
          </p:cNvSpPr>
          <p:nvPr>
            <p:ph type="title"/>
          </p:nvPr>
        </p:nvSpPr>
        <p:spPr>
          <a:xfrm>
            <a:off x="321733" y="3957092"/>
            <a:ext cx="11548533" cy="1410776"/>
          </a:xfrm>
          <a:prstGeom prst="rect">
            <a:avLst/>
          </a:prstGeom>
        </p:spPr>
        <p:txBody>
          <a:bodyPr vert="horz" lIns="91440" tIns="45720" rIns="91440" bIns="45720" rtlCol="0" anchor="t">
            <a:normAutofit/>
          </a:bodyPr>
          <a:lstStyle>
            <a:lvl1pPr algn="ctr">
              <a:defRPr sz="4000" b="1" i="0" baseline="0">
                <a:solidFill>
                  <a:srgbClr val="002856"/>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E1E927FB-4D14-6441-AFB7-1FDA4578E0CD}"/>
              </a:ext>
            </a:extLst>
          </p:cNvPr>
          <p:cNvSpPr>
            <a:spLocks noGrp="1"/>
          </p:cNvSpPr>
          <p:nvPr>
            <p:ph sz="quarter" idx="10"/>
          </p:nvPr>
        </p:nvSpPr>
        <p:spPr>
          <a:xfrm>
            <a:off x="322263" y="4741599"/>
            <a:ext cx="11547475" cy="1252537"/>
          </a:xfrm>
          <a:prstGeom prst="rect">
            <a:avLst/>
          </a:prstGeom>
        </p:spPr>
        <p:txBody>
          <a:bodyPr/>
          <a:lstStyle>
            <a:lvl1pPr marL="0" indent="0" algn="ctr">
              <a:spcBef>
                <a:spcPts val="0"/>
              </a:spcBef>
              <a:spcAft>
                <a:spcPts val="600"/>
              </a:spcAft>
              <a:defRPr sz="2800" cap="all" baseline="0">
                <a:solidFill>
                  <a:srgbClr val="002856"/>
                </a:solidFill>
              </a:defRPr>
            </a:lvl1pPr>
            <a:lvl2pPr>
              <a:defRPr>
                <a:solidFill>
                  <a:srgbClr val="002856"/>
                </a:solidFill>
              </a:defRPr>
            </a:lvl2pPr>
            <a:lvl3pPr>
              <a:defRPr>
                <a:solidFill>
                  <a:srgbClr val="002856"/>
                </a:solidFill>
              </a:defRPr>
            </a:lvl3pPr>
            <a:lvl4pPr>
              <a:defRPr>
                <a:solidFill>
                  <a:srgbClr val="002856"/>
                </a:solidFill>
              </a:defRPr>
            </a:lvl4pPr>
            <a:lvl5pPr>
              <a:defRPr>
                <a:solidFill>
                  <a:srgbClr val="002856"/>
                </a:solidFill>
              </a:defRPr>
            </a:lvl5pPr>
          </a:lstStyle>
          <a:p>
            <a:pPr lvl="0"/>
            <a:r>
              <a:rPr lang="en-US" dirty="0"/>
              <a:t>Edit Master text styles</a:t>
            </a:r>
          </a:p>
        </p:txBody>
      </p:sp>
    </p:spTree>
    <p:extLst>
      <p:ext uri="{BB962C8B-B14F-4D97-AF65-F5344CB8AC3E}">
        <p14:creationId xmlns:p14="http://schemas.microsoft.com/office/powerpoint/2010/main" val="394323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A78284-5C58-8C47-8B40-84C498406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36430E4C-10AF-EA41-B27B-41525AC06FA3}"/>
              </a:ext>
            </a:extLst>
          </p:cNvPr>
          <p:cNvSpPr>
            <a:spLocks noGrp="1"/>
          </p:cNvSpPr>
          <p:nvPr>
            <p:ph type="title"/>
          </p:nvPr>
        </p:nvSpPr>
        <p:spPr>
          <a:xfrm>
            <a:off x="321733" y="2565614"/>
            <a:ext cx="11548533" cy="1410776"/>
          </a:xfrm>
          <a:prstGeom prst="rect">
            <a:avLst/>
          </a:prstGeom>
        </p:spPr>
        <p:txBody>
          <a:bodyPr vert="horz" lIns="91440" tIns="45720" rIns="91440" bIns="45720" rtlCol="0" anchor="t">
            <a:normAutofit/>
          </a:bodyPr>
          <a:lstStyle>
            <a:lvl1pPr algn="ctr">
              <a:defRPr sz="4000" b="1" i="0" baseline="0">
                <a:solidFill>
                  <a:srgbClr val="002856"/>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E1E927FB-4D14-6441-AFB7-1FDA4578E0CD}"/>
              </a:ext>
            </a:extLst>
          </p:cNvPr>
          <p:cNvSpPr>
            <a:spLocks noGrp="1"/>
          </p:cNvSpPr>
          <p:nvPr>
            <p:ph sz="quarter" idx="10"/>
          </p:nvPr>
        </p:nvSpPr>
        <p:spPr>
          <a:xfrm>
            <a:off x="322263" y="3350121"/>
            <a:ext cx="11547475" cy="1252537"/>
          </a:xfrm>
          <a:prstGeom prst="rect">
            <a:avLst/>
          </a:prstGeom>
        </p:spPr>
        <p:txBody>
          <a:bodyPr/>
          <a:lstStyle>
            <a:lvl1pPr marL="0" indent="0" algn="ctr">
              <a:spcBef>
                <a:spcPts val="0"/>
              </a:spcBef>
              <a:spcAft>
                <a:spcPts val="600"/>
              </a:spcAft>
              <a:defRPr sz="2800" cap="all" baseline="0">
                <a:solidFill>
                  <a:srgbClr val="002856"/>
                </a:solidFill>
              </a:defRPr>
            </a:lvl1pPr>
            <a:lvl2pPr>
              <a:defRPr>
                <a:solidFill>
                  <a:srgbClr val="002856"/>
                </a:solidFill>
              </a:defRPr>
            </a:lvl2pPr>
            <a:lvl3pPr>
              <a:defRPr>
                <a:solidFill>
                  <a:srgbClr val="002856"/>
                </a:solidFill>
              </a:defRPr>
            </a:lvl3pPr>
            <a:lvl4pPr>
              <a:defRPr>
                <a:solidFill>
                  <a:srgbClr val="002856"/>
                </a:solidFill>
              </a:defRPr>
            </a:lvl4pPr>
            <a:lvl5pPr>
              <a:defRPr>
                <a:solidFill>
                  <a:srgbClr val="002856"/>
                </a:solidFill>
              </a:defRPr>
            </a:lvl5pPr>
          </a:lstStyle>
          <a:p>
            <a:pPr lvl="0"/>
            <a:r>
              <a:rPr lang="en-US" dirty="0"/>
              <a:t>Edit Master text styles</a:t>
            </a:r>
          </a:p>
        </p:txBody>
      </p:sp>
    </p:spTree>
    <p:extLst>
      <p:ext uri="{BB962C8B-B14F-4D97-AF65-F5344CB8AC3E}">
        <p14:creationId xmlns:p14="http://schemas.microsoft.com/office/powerpoint/2010/main" val="54723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EADCD1-72AC-AF45-A538-CDB67D5621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95491" y="693138"/>
            <a:ext cx="11620362" cy="802212"/>
          </a:xfrm>
          <a:prstGeom prst="rect">
            <a:avLst/>
          </a:prstGeom>
        </p:spPr>
        <p:txBody>
          <a:bodyPr vert="horz" lIns="91440" tIns="45720" rIns="91440" bIns="45720" rtlCol="0" anchor="t">
            <a:normAutofit/>
          </a:bodyPr>
          <a:lstStyle>
            <a:lvl1pPr algn="l">
              <a:defRPr sz="3600" b="1" i="0" baseline="0">
                <a:solidFill>
                  <a:srgbClr val="002856"/>
                </a:solidFill>
              </a:defRPr>
            </a:lvl1pPr>
          </a:lstStyle>
          <a:p>
            <a:r>
              <a:rPr lang="en-US" dirty="0"/>
              <a:t>Click to edit Master title style</a:t>
            </a:r>
          </a:p>
        </p:txBody>
      </p:sp>
      <p:cxnSp>
        <p:nvCxnSpPr>
          <p:cNvPr id="5" name="Straight Connector 4"/>
          <p:cNvCxnSpPr/>
          <p:nvPr userDrawn="1"/>
        </p:nvCxnSpPr>
        <p:spPr>
          <a:xfrm flipV="1">
            <a:off x="304800" y="1378375"/>
            <a:ext cx="11607678" cy="1"/>
          </a:xfrm>
          <a:prstGeom prst="line">
            <a:avLst/>
          </a:prstGeom>
          <a:ln w="28575">
            <a:solidFill>
              <a:srgbClr val="FFE789"/>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93D0C53B-DECB-4640-A30A-BBC700F2506C}"/>
              </a:ext>
            </a:extLst>
          </p:cNvPr>
          <p:cNvSpPr>
            <a:spLocks noGrp="1"/>
          </p:cNvSpPr>
          <p:nvPr>
            <p:ph type="body" sz="quarter" idx="10"/>
          </p:nvPr>
        </p:nvSpPr>
        <p:spPr>
          <a:xfrm>
            <a:off x="203202" y="1580015"/>
            <a:ext cx="11663363" cy="3929062"/>
          </a:xfrm>
          <a:prstGeom prst="rect">
            <a:avLst/>
          </a:prstGeom>
        </p:spPr>
        <p:txBody>
          <a:bodyPr/>
          <a:lstStyle>
            <a:lvl1pPr marL="0" indent="0">
              <a:spcBef>
                <a:spcPts val="0"/>
              </a:spcBef>
              <a:spcAft>
                <a:spcPts val="1200"/>
              </a:spcAft>
              <a:defRPr>
                <a:solidFill>
                  <a:srgbClr val="002856"/>
                </a:solidFill>
              </a:defRPr>
            </a:lvl1pPr>
            <a:lvl2pPr marL="457200" indent="-228600">
              <a:spcBef>
                <a:spcPts val="0"/>
              </a:spcBef>
              <a:spcAft>
                <a:spcPts val="1200"/>
              </a:spcAft>
              <a:defRPr sz="3000" baseline="0">
                <a:solidFill>
                  <a:srgbClr val="002856"/>
                </a:solidFill>
              </a:defRPr>
            </a:lvl2pPr>
            <a:lvl3pPr marL="914400" indent="-457200">
              <a:spcBef>
                <a:spcPts val="0"/>
              </a:spcBef>
              <a:spcAft>
                <a:spcPts val="1200"/>
              </a:spcAft>
              <a:defRPr sz="2800" baseline="0">
                <a:solidFill>
                  <a:srgbClr val="002856"/>
                </a:solidFill>
              </a:defRPr>
            </a:lvl3pPr>
            <a:lvl4pPr>
              <a:defRPr>
                <a:solidFill>
                  <a:srgbClr val="002856"/>
                </a:solidFill>
              </a:defRPr>
            </a:lvl4pPr>
            <a:lvl5pPr>
              <a:defRPr>
                <a:solidFill>
                  <a:srgbClr val="002856"/>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4323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in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BA4FE9-EBE8-B24F-9B3E-E93BE66368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95491" y="693138"/>
            <a:ext cx="11620362" cy="802212"/>
          </a:xfrm>
          <a:prstGeom prst="rect">
            <a:avLst/>
          </a:prstGeom>
        </p:spPr>
        <p:txBody>
          <a:bodyPr vert="horz" lIns="91440" tIns="45720" rIns="91440" bIns="45720" rtlCol="0" anchor="t">
            <a:normAutofit/>
          </a:bodyPr>
          <a:lstStyle>
            <a:lvl1pPr algn="l">
              <a:defRPr sz="3600" b="1" i="0" baseline="0">
                <a:solidFill>
                  <a:srgbClr val="002856"/>
                </a:solidFill>
              </a:defRPr>
            </a:lvl1pPr>
          </a:lstStyle>
          <a:p>
            <a:r>
              <a:rPr lang="en-US" dirty="0"/>
              <a:t>Click to edit Master title style</a:t>
            </a:r>
          </a:p>
        </p:txBody>
      </p:sp>
      <p:cxnSp>
        <p:nvCxnSpPr>
          <p:cNvPr id="5" name="Straight Connector 4"/>
          <p:cNvCxnSpPr/>
          <p:nvPr userDrawn="1"/>
        </p:nvCxnSpPr>
        <p:spPr>
          <a:xfrm flipV="1">
            <a:off x="304800" y="1378375"/>
            <a:ext cx="11607678" cy="1"/>
          </a:xfrm>
          <a:prstGeom prst="line">
            <a:avLst/>
          </a:prstGeom>
          <a:ln w="28575">
            <a:solidFill>
              <a:srgbClr val="FFE789"/>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93D0C53B-DECB-4640-A30A-BBC700F2506C}"/>
              </a:ext>
            </a:extLst>
          </p:cNvPr>
          <p:cNvSpPr>
            <a:spLocks noGrp="1"/>
          </p:cNvSpPr>
          <p:nvPr>
            <p:ph type="body" sz="quarter" idx="10"/>
          </p:nvPr>
        </p:nvSpPr>
        <p:spPr>
          <a:xfrm>
            <a:off x="203202" y="1580015"/>
            <a:ext cx="11663363" cy="3929062"/>
          </a:xfrm>
          <a:prstGeom prst="rect">
            <a:avLst/>
          </a:prstGeom>
        </p:spPr>
        <p:txBody>
          <a:bodyPr/>
          <a:lstStyle>
            <a:lvl1pPr marL="0" indent="0">
              <a:spcBef>
                <a:spcPts val="0"/>
              </a:spcBef>
              <a:spcAft>
                <a:spcPts val="1200"/>
              </a:spcAft>
              <a:defRPr>
                <a:solidFill>
                  <a:srgbClr val="002856"/>
                </a:solidFill>
              </a:defRPr>
            </a:lvl1pPr>
            <a:lvl2pPr marL="457200" indent="-228600">
              <a:spcBef>
                <a:spcPts val="0"/>
              </a:spcBef>
              <a:spcAft>
                <a:spcPts val="1200"/>
              </a:spcAft>
              <a:defRPr sz="3000" baseline="0">
                <a:solidFill>
                  <a:srgbClr val="002856"/>
                </a:solidFill>
              </a:defRPr>
            </a:lvl2pPr>
            <a:lvl3pPr marL="914400" indent="-457200">
              <a:spcBef>
                <a:spcPts val="0"/>
              </a:spcBef>
              <a:spcAft>
                <a:spcPts val="1200"/>
              </a:spcAft>
              <a:defRPr sz="2800" baseline="0">
                <a:solidFill>
                  <a:srgbClr val="002856"/>
                </a:solidFill>
              </a:defRPr>
            </a:lvl3pPr>
            <a:lvl4pPr>
              <a:defRPr>
                <a:solidFill>
                  <a:srgbClr val="002856"/>
                </a:solidFill>
              </a:defRPr>
            </a:lvl4pPr>
            <a:lvl5pPr>
              <a:defRPr>
                <a:solidFill>
                  <a:srgbClr val="002856"/>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5581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Sideba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869F69-7FA7-914F-B95A-E8ABE5A61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rapezoid 5"/>
          <p:cNvSpPr/>
          <p:nvPr userDrawn="1"/>
        </p:nvSpPr>
        <p:spPr>
          <a:xfrm>
            <a:off x="9144001" y="0"/>
            <a:ext cx="3048000" cy="6758082"/>
          </a:xfrm>
          <a:prstGeom prst="trapezoid">
            <a:avLst>
              <a:gd name="adj" fmla="val 0"/>
            </a:avLst>
          </a:prstGeom>
          <a:solidFill>
            <a:srgbClr val="FFE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9" name="Title Placeholder 1">
            <a:extLst>
              <a:ext uri="{FF2B5EF4-FFF2-40B4-BE49-F238E27FC236}">
                <a16:creationId xmlns:a16="http://schemas.microsoft.com/office/drawing/2014/main" id="{D0C255C2-3C30-6B4A-BB50-E761A5A2E293}"/>
              </a:ext>
            </a:extLst>
          </p:cNvPr>
          <p:cNvSpPr>
            <a:spLocks noGrp="1"/>
          </p:cNvSpPr>
          <p:nvPr>
            <p:ph type="title"/>
          </p:nvPr>
        </p:nvSpPr>
        <p:spPr>
          <a:xfrm>
            <a:off x="195491" y="693138"/>
            <a:ext cx="8851886" cy="802212"/>
          </a:xfrm>
          <a:prstGeom prst="rect">
            <a:avLst/>
          </a:prstGeom>
        </p:spPr>
        <p:txBody>
          <a:bodyPr vert="horz" lIns="91440" tIns="45720" rIns="91440" bIns="45720" rtlCol="0" anchor="t">
            <a:normAutofit/>
          </a:bodyPr>
          <a:lstStyle>
            <a:lvl1pPr algn="l">
              <a:defRPr sz="3600" b="1" i="0" baseline="0">
                <a:solidFill>
                  <a:srgbClr val="002856"/>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04E8677-3AD0-2A4D-9B13-93475A373C3B}"/>
              </a:ext>
            </a:extLst>
          </p:cNvPr>
          <p:cNvCxnSpPr>
            <a:cxnSpLocks/>
          </p:cNvCxnSpPr>
          <p:nvPr userDrawn="1"/>
        </p:nvCxnSpPr>
        <p:spPr>
          <a:xfrm flipV="1">
            <a:off x="304800" y="1378376"/>
            <a:ext cx="8839201" cy="1"/>
          </a:xfrm>
          <a:prstGeom prst="line">
            <a:avLst/>
          </a:prstGeom>
          <a:ln w="28575">
            <a:solidFill>
              <a:srgbClr val="FFE789"/>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B4A71BC-88CA-FB48-A4F7-1773E467E05F}"/>
              </a:ext>
            </a:extLst>
          </p:cNvPr>
          <p:cNvSpPr>
            <a:spLocks noGrp="1"/>
          </p:cNvSpPr>
          <p:nvPr>
            <p:ph type="body" sz="quarter" idx="10"/>
          </p:nvPr>
        </p:nvSpPr>
        <p:spPr>
          <a:xfrm>
            <a:off x="203203" y="1580015"/>
            <a:ext cx="8844174" cy="3929062"/>
          </a:xfrm>
          <a:prstGeom prst="rect">
            <a:avLst/>
          </a:prstGeom>
        </p:spPr>
        <p:txBody>
          <a:bodyPr/>
          <a:lstStyle>
            <a:lvl1pPr marL="0" indent="0">
              <a:spcBef>
                <a:spcPts val="0"/>
              </a:spcBef>
              <a:spcAft>
                <a:spcPts val="1200"/>
              </a:spcAft>
              <a:defRPr>
                <a:solidFill>
                  <a:srgbClr val="002856"/>
                </a:solidFill>
              </a:defRPr>
            </a:lvl1pPr>
            <a:lvl2pPr marL="457200" indent="-228600">
              <a:spcBef>
                <a:spcPts val="0"/>
              </a:spcBef>
              <a:spcAft>
                <a:spcPts val="1200"/>
              </a:spcAft>
              <a:defRPr sz="3000" baseline="0">
                <a:solidFill>
                  <a:srgbClr val="002856"/>
                </a:solidFill>
              </a:defRPr>
            </a:lvl2pPr>
            <a:lvl3pPr marL="914400" indent="-457200">
              <a:spcBef>
                <a:spcPts val="0"/>
              </a:spcBef>
              <a:spcAft>
                <a:spcPts val="1200"/>
              </a:spcAft>
              <a:defRPr sz="2800" baseline="0">
                <a:solidFill>
                  <a:srgbClr val="002856"/>
                </a:solidFill>
              </a:defRPr>
            </a:lvl3pPr>
            <a:lvl4pPr>
              <a:defRPr>
                <a:solidFill>
                  <a:srgbClr val="002856"/>
                </a:solidFill>
              </a:defRPr>
            </a:lvl4pPr>
            <a:lvl5pPr>
              <a:defRPr>
                <a:solidFill>
                  <a:srgbClr val="002856"/>
                </a:solidFill>
              </a:defRPr>
            </a:lvl5pPr>
          </a:lstStyle>
          <a:p>
            <a:pPr lvl="0"/>
            <a:r>
              <a:rPr lang="en-US" dirty="0"/>
              <a:t>Edit Master text styles</a:t>
            </a:r>
          </a:p>
          <a:p>
            <a:pPr lvl="1"/>
            <a:r>
              <a:rPr lang="en-US" dirty="0"/>
              <a:t>Second level</a:t>
            </a:r>
          </a:p>
          <a:p>
            <a:pPr lvl="2"/>
            <a:r>
              <a:rPr lang="en-US" dirty="0"/>
              <a:t>Third level</a:t>
            </a:r>
          </a:p>
        </p:txBody>
      </p:sp>
      <p:sp>
        <p:nvSpPr>
          <p:cNvPr id="14" name="Text Placeholder 13">
            <a:extLst>
              <a:ext uri="{FF2B5EF4-FFF2-40B4-BE49-F238E27FC236}">
                <a16:creationId xmlns:a16="http://schemas.microsoft.com/office/drawing/2014/main" id="{0E211F81-4546-1E41-9C3A-F4834E7AFF18}"/>
              </a:ext>
            </a:extLst>
          </p:cNvPr>
          <p:cNvSpPr>
            <a:spLocks noGrp="1"/>
          </p:cNvSpPr>
          <p:nvPr>
            <p:ph type="body" sz="quarter" idx="11"/>
          </p:nvPr>
        </p:nvSpPr>
        <p:spPr>
          <a:xfrm>
            <a:off x="9347200" y="693738"/>
            <a:ext cx="2565400" cy="5808662"/>
          </a:xfrm>
          <a:prstGeom prst="rect">
            <a:avLst/>
          </a:prstGeom>
        </p:spPr>
        <p:txBody>
          <a:bodyPr/>
          <a:lstStyle>
            <a:lvl1pPr marL="0" indent="0">
              <a:spcBef>
                <a:spcPts val="0"/>
              </a:spcBef>
              <a:spcAft>
                <a:spcPts val="600"/>
              </a:spcAft>
              <a:defRPr sz="2800" b="0" i="1" baseline="0">
                <a:solidFill>
                  <a:srgbClr val="002856"/>
                </a:solidFill>
              </a:defRPr>
            </a:lvl1pPr>
          </a:lstStyle>
          <a:p>
            <a:pPr lvl="0"/>
            <a:r>
              <a:rPr lang="en-US" dirty="0"/>
              <a:t>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 Sideba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583E7-1787-B54E-A675-ED0236B51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D0C255C2-3C30-6B4A-BB50-E761A5A2E293}"/>
              </a:ext>
            </a:extLst>
          </p:cNvPr>
          <p:cNvSpPr>
            <a:spLocks noGrp="1"/>
          </p:cNvSpPr>
          <p:nvPr>
            <p:ph type="title"/>
          </p:nvPr>
        </p:nvSpPr>
        <p:spPr>
          <a:xfrm>
            <a:off x="195491" y="693138"/>
            <a:ext cx="8851886" cy="802212"/>
          </a:xfrm>
          <a:prstGeom prst="rect">
            <a:avLst/>
          </a:prstGeom>
        </p:spPr>
        <p:txBody>
          <a:bodyPr vert="horz" lIns="91440" tIns="45720" rIns="91440" bIns="45720" rtlCol="0" anchor="t">
            <a:normAutofit/>
          </a:bodyPr>
          <a:lstStyle>
            <a:lvl1pPr algn="l">
              <a:defRPr sz="3600" b="1" i="0" baseline="0">
                <a:solidFill>
                  <a:srgbClr val="002856"/>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04E8677-3AD0-2A4D-9B13-93475A373C3B}"/>
              </a:ext>
            </a:extLst>
          </p:cNvPr>
          <p:cNvCxnSpPr>
            <a:cxnSpLocks/>
          </p:cNvCxnSpPr>
          <p:nvPr userDrawn="1"/>
        </p:nvCxnSpPr>
        <p:spPr>
          <a:xfrm flipV="1">
            <a:off x="304800" y="1378376"/>
            <a:ext cx="8839201" cy="1"/>
          </a:xfrm>
          <a:prstGeom prst="line">
            <a:avLst/>
          </a:prstGeom>
          <a:ln w="28575">
            <a:solidFill>
              <a:srgbClr val="FAD91F"/>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B4A71BC-88CA-FB48-A4F7-1773E467E05F}"/>
              </a:ext>
            </a:extLst>
          </p:cNvPr>
          <p:cNvSpPr>
            <a:spLocks noGrp="1"/>
          </p:cNvSpPr>
          <p:nvPr>
            <p:ph type="body" sz="quarter" idx="10"/>
          </p:nvPr>
        </p:nvSpPr>
        <p:spPr>
          <a:xfrm>
            <a:off x="203203" y="1580015"/>
            <a:ext cx="8844174" cy="3929062"/>
          </a:xfrm>
          <a:prstGeom prst="rect">
            <a:avLst/>
          </a:prstGeom>
        </p:spPr>
        <p:txBody>
          <a:bodyPr/>
          <a:lstStyle>
            <a:lvl1pPr marL="0" indent="0">
              <a:spcBef>
                <a:spcPts val="0"/>
              </a:spcBef>
              <a:spcAft>
                <a:spcPts val="1200"/>
              </a:spcAft>
              <a:defRPr>
                <a:solidFill>
                  <a:srgbClr val="002856"/>
                </a:solidFill>
              </a:defRPr>
            </a:lvl1pPr>
            <a:lvl2pPr marL="457200" indent="-228600">
              <a:spcBef>
                <a:spcPts val="0"/>
              </a:spcBef>
              <a:spcAft>
                <a:spcPts val="1200"/>
              </a:spcAft>
              <a:defRPr sz="3000" baseline="0">
                <a:solidFill>
                  <a:srgbClr val="002856"/>
                </a:solidFill>
              </a:defRPr>
            </a:lvl2pPr>
            <a:lvl3pPr marL="914400" indent="-457200">
              <a:spcBef>
                <a:spcPts val="0"/>
              </a:spcBef>
              <a:spcAft>
                <a:spcPts val="1200"/>
              </a:spcAft>
              <a:defRPr sz="2800" baseline="0">
                <a:solidFill>
                  <a:srgbClr val="002856"/>
                </a:solidFill>
              </a:defRPr>
            </a:lvl3pPr>
            <a:lvl4pPr>
              <a:defRPr>
                <a:solidFill>
                  <a:srgbClr val="002856"/>
                </a:solidFill>
              </a:defRPr>
            </a:lvl4pPr>
            <a:lvl5pPr>
              <a:defRPr>
                <a:solidFill>
                  <a:srgbClr val="002856"/>
                </a:solidFill>
              </a:defRPr>
            </a:lvl5pPr>
          </a:lstStyle>
          <a:p>
            <a:pPr lvl="0"/>
            <a:r>
              <a:rPr lang="en-US" dirty="0"/>
              <a:t>Edit Master text styles</a:t>
            </a:r>
          </a:p>
          <a:p>
            <a:pPr lvl="1"/>
            <a:r>
              <a:rPr lang="en-US" dirty="0"/>
              <a:t>Second level</a:t>
            </a:r>
          </a:p>
          <a:p>
            <a:pPr lvl="2"/>
            <a:r>
              <a:rPr lang="en-US" dirty="0"/>
              <a:t>Third level</a:t>
            </a:r>
          </a:p>
        </p:txBody>
      </p:sp>
      <p:sp>
        <p:nvSpPr>
          <p:cNvPr id="14" name="Text Placeholder 13">
            <a:extLst>
              <a:ext uri="{FF2B5EF4-FFF2-40B4-BE49-F238E27FC236}">
                <a16:creationId xmlns:a16="http://schemas.microsoft.com/office/drawing/2014/main" id="{0E211F81-4546-1E41-9C3A-F4834E7AFF18}"/>
              </a:ext>
            </a:extLst>
          </p:cNvPr>
          <p:cNvSpPr>
            <a:spLocks noGrp="1"/>
          </p:cNvSpPr>
          <p:nvPr>
            <p:ph type="body" sz="quarter" idx="11"/>
          </p:nvPr>
        </p:nvSpPr>
        <p:spPr>
          <a:xfrm>
            <a:off x="9347200" y="693738"/>
            <a:ext cx="2565400" cy="5808662"/>
          </a:xfrm>
          <a:prstGeom prst="rect">
            <a:avLst/>
          </a:prstGeom>
        </p:spPr>
        <p:txBody>
          <a:bodyPr/>
          <a:lstStyle>
            <a:lvl1pPr marL="0" indent="0">
              <a:spcBef>
                <a:spcPts val="0"/>
              </a:spcBef>
              <a:spcAft>
                <a:spcPts val="600"/>
              </a:spcAft>
              <a:defRPr sz="2800" b="0" i="1" baseline="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81434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2418A-F452-C248-820E-134EA7325E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BC0F1177-80C9-724E-96A7-0C9E72F3B07B}"/>
              </a:ext>
            </a:extLst>
          </p:cNvPr>
          <p:cNvSpPr/>
          <p:nvPr userDrawn="1"/>
        </p:nvSpPr>
        <p:spPr>
          <a:xfrm>
            <a:off x="880532" y="1715823"/>
            <a:ext cx="6025594" cy="3205094"/>
          </a:xfrm>
          <a:prstGeom prst="rect">
            <a:avLst/>
          </a:prstGeom>
          <a:solidFill>
            <a:srgbClr val="FFE7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9D9896B-9209-8F44-A72A-C2D7AAD15C94}"/>
              </a:ext>
            </a:extLst>
          </p:cNvPr>
          <p:cNvCxnSpPr/>
          <p:nvPr userDrawn="1"/>
        </p:nvCxnSpPr>
        <p:spPr>
          <a:xfrm>
            <a:off x="7636934" y="693138"/>
            <a:ext cx="0" cy="5792329"/>
          </a:xfrm>
          <a:prstGeom prst="line">
            <a:avLst/>
          </a:prstGeom>
          <a:ln>
            <a:solidFill>
              <a:srgbClr val="FAD91F"/>
            </a:solidFill>
          </a:ln>
        </p:spPr>
        <p:style>
          <a:lnRef idx="2">
            <a:schemeClr val="accent1"/>
          </a:lnRef>
          <a:fillRef idx="0">
            <a:schemeClr val="accent1"/>
          </a:fillRef>
          <a:effectRef idx="1">
            <a:schemeClr val="accent1"/>
          </a:effectRef>
          <a:fontRef idx="minor">
            <a:schemeClr val="tx1"/>
          </a:fontRef>
        </p:style>
      </p:cxnSp>
      <p:sp>
        <p:nvSpPr>
          <p:cNvPr id="13" name="Content Placeholder 12">
            <a:extLst>
              <a:ext uri="{FF2B5EF4-FFF2-40B4-BE49-F238E27FC236}">
                <a16:creationId xmlns:a16="http://schemas.microsoft.com/office/drawing/2014/main" id="{5DF22B6C-23F0-F143-82D7-E4FEF25605C8}"/>
              </a:ext>
            </a:extLst>
          </p:cNvPr>
          <p:cNvSpPr>
            <a:spLocks noGrp="1"/>
          </p:cNvSpPr>
          <p:nvPr>
            <p:ph sz="quarter" idx="11"/>
          </p:nvPr>
        </p:nvSpPr>
        <p:spPr>
          <a:xfrm>
            <a:off x="881063" y="1835484"/>
            <a:ext cx="6025063" cy="2941053"/>
          </a:xfrm>
          <a:prstGeom prst="rect">
            <a:avLst/>
          </a:prstGeom>
        </p:spPr>
        <p:txBody>
          <a:bodyPr/>
          <a:lstStyle>
            <a:lvl1pPr marL="0" indent="0">
              <a:spcBef>
                <a:spcPts val="0"/>
              </a:spcBef>
              <a:spcAft>
                <a:spcPts val="1200"/>
              </a:spcAft>
              <a:defRPr>
                <a:solidFill>
                  <a:srgbClr val="002856"/>
                </a:solidFill>
              </a:defRPr>
            </a:lvl1pPr>
            <a:lvl2pPr>
              <a:defRPr>
                <a:solidFill>
                  <a:srgbClr val="002856"/>
                </a:solidFill>
              </a:defRPr>
            </a:lvl2pPr>
            <a:lvl3pPr>
              <a:defRPr>
                <a:solidFill>
                  <a:srgbClr val="002856"/>
                </a:solidFill>
              </a:defRPr>
            </a:lvl3pPr>
            <a:lvl4pPr>
              <a:defRPr>
                <a:solidFill>
                  <a:srgbClr val="002856"/>
                </a:solidFill>
              </a:defRPr>
            </a:lvl4pPr>
            <a:lvl5pPr>
              <a:defRPr>
                <a:solidFill>
                  <a:srgbClr val="002856"/>
                </a:solidFill>
              </a:defRPr>
            </a:lvl5pPr>
          </a:lstStyle>
          <a:p>
            <a:pPr lvl="0"/>
            <a:r>
              <a:rPr lang="en-US" dirty="0"/>
              <a:t>Edit Master text styles</a:t>
            </a:r>
          </a:p>
        </p:txBody>
      </p:sp>
      <p:sp>
        <p:nvSpPr>
          <p:cNvPr id="15" name="Content Placeholder 14">
            <a:extLst>
              <a:ext uri="{FF2B5EF4-FFF2-40B4-BE49-F238E27FC236}">
                <a16:creationId xmlns:a16="http://schemas.microsoft.com/office/drawing/2014/main" id="{AEF88017-E677-9F49-BD6E-50FBF1A43597}"/>
              </a:ext>
            </a:extLst>
          </p:cNvPr>
          <p:cNvSpPr>
            <a:spLocks noGrp="1"/>
          </p:cNvSpPr>
          <p:nvPr>
            <p:ph sz="quarter" idx="12" hasCustomPrompt="1"/>
          </p:nvPr>
        </p:nvSpPr>
        <p:spPr>
          <a:xfrm>
            <a:off x="8100332" y="819060"/>
            <a:ext cx="3631310" cy="5666407"/>
          </a:xfrm>
          <a:prstGeom prst="rect">
            <a:avLst/>
          </a:prstGeom>
        </p:spPr>
        <p:txBody>
          <a:bodyPr/>
          <a:lstStyle>
            <a:lvl1pPr>
              <a:defRPr>
                <a:solidFill>
                  <a:srgbClr val="002856"/>
                </a:solidFill>
              </a:defRPr>
            </a:lvl1pPr>
            <a:lvl2pPr marL="274320" indent="-274320" algn="l">
              <a:spcBef>
                <a:spcPts val="0"/>
              </a:spcBef>
              <a:spcAft>
                <a:spcPts val="1800"/>
              </a:spcAft>
              <a:buFont typeface="Lucida Grande" panose="020B0600040502020204" pitchFamily="34" charset="0"/>
              <a:buChar char="▸"/>
              <a:defRPr sz="2800" baseline="0">
                <a:solidFill>
                  <a:srgbClr val="002856"/>
                </a:solidFill>
              </a:defRPr>
            </a:lvl2pPr>
            <a:lvl3pPr>
              <a:defRPr>
                <a:solidFill>
                  <a:srgbClr val="002856"/>
                </a:solidFill>
              </a:defRPr>
            </a:lvl3pPr>
            <a:lvl4pPr>
              <a:defRPr>
                <a:solidFill>
                  <a:srgbClr val="002856"/>
                </a:solidFill>
              </a:defRPr>
            </a:lvl4pPr>
            <a:lvl5pPr>
              <a:defRPr>
                <a:solidFill>
                  <a:srgbClr val="002856"/>
                </a:solidFill>
              </a:defRPr>
            </a:lvl5pPr>
          </a:lstStyle>
          <a:p>
            <a:pPr lvl="1"/>
            <a:r>
              <a:rPr lang="en-US" dirty="0"/>
              <a:t>Second level</a:t>
            </a:r>
          </a:p>
        </p:txBody>
      </p:sp>
    </p:spTree>
    <p:extLst>
      <p:ext uri="{BB962C8B-B14F-4D97-AF65-F5344CB8AC3E}">
        <p14:creationId xmlns:p14="http://schemas.microsoft.com/office/powerpoint/2010/main" val="394323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all 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E52C0-BC02-8D45-8ACB-D919B23461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BC0F1177-80C9-724E-96A7-0C9E72F3B07B}"/>
              </a:ext>
            </a:extLst>
          </p:cNvPr>
          <p:cNvSpPr/>
          <p:nvPr userDrawn="1"/>
        </p:nvSpPr>
        <p:spPr>
          <a:xfrm>
            <a:off x="880532" y="1715823"/>
            <a:ext cx="6025594" cy="3205094"/>
          </a:xfrm>
          <a:prstGeom prst="rect">
            <a:avLst/>
          </a:prstGeom>
          <a:solidFill>
            <a:srgbClr val="B0BD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9D9896B-9209-8F44-A72A-C2D7AAD15C94}"/>
              </a:ext>
            </a:extLst>
          </p:cNvPr>
          <p:cNvCxnSpPr/>
          <p:nvPr userDrawn="1"/>
        </p:nvCxnSpPr>
        <p:spPr>
          <a:xfrm>
            <a:off x="7636934" y="693138"/>
            <a:ext cx="0" cy="5792329"/>
          </a:xfrm>
          <a:prstGeom prst="line">
            <a:avLst/>
          </a:prstGeom>
          <a:ln>
            <a:solidFill>
              <a:srgbClr val="FAD91F"/>
            </a:solidFill>
          </a:ln>
        </p:spPr>
        <p:style>
          <a:lnRef idx="2">
            <a:schemeClr val="accent1"/>
          </a:lnRef>
          <a:fillRef idx="0">
            <a:schemeClr val="accent1"/>
          </a:fillRef>
          <a:effectRef idx="1">
            <a:schemeClr val="accent1"/>
          </a:effectRef>
          <a:fontRef idx="minor">
            <a:schemeClr val="tx1"/>
          </a:fontRef>
        </p:style>
      </p:cxnSp>
      <p:sp>
        <p:nvSpPr>
          <p:cNvPr id="13" name="Content Placeholder 12">
            <a:extLst>
              <a:ext uri="{FF2B5EF4-FFF2-40B4-BE49-F238E27FC236}">
                <a16:creationId xmlns:a16="http://schemas.microsoft.com/office/drawing/2014/main" id="{5DF22B6C-23F0-F143-82D7-E4FEF25605C8}"/>
              </a:ext>
            </a:extLst>
          </p:cNvPr>
          <p:cNvSpPr>
            <a:spLocks noGrp="1"/>
          </p:cNvSpPr>
          <p:nvPr>
            <p:ph sz="quarter" idx="11"/>
          </p:nvPr>
        </p:nvSpPr>
        <p:spPr>
          <a:xfrm>
            <a:off x="881063" y="1835484"/>
            <a:ext cx="6025063" cy="2941053"/>
          </a:xfrm>
          <a:prstGeom prst="rect">
            <a:avLst/>
          </a:prstGeom>
        </p:spPr>
        <p:txBody>
          <a:bodyPr/>
          <a:lstStyle>
            <a:lvl1pPr marL="0" indent="0">
              <a:spcBef>
                <a:spcPts val="0"/>
              </a:spcBef>
              <a:spcAft>
                <a:spcPts val="1200"/>
              </a:spcAft>
              <a:defRPr>
                <a:solidFill>
                  <a:srgbClr val="002856"/>
                </a:solidFill>
              </a:defRPr>
            </a:lvl1pPr>
            <a:lvl2pPr>
              <a:defRPr>
                <a:solidFill>
                  <a:srgbClr val="002856"/>
                </a:solidFill>
              </a:defRPr>
            </a:lvl2pPr>
            <a:lvl3pPr>
              <a:defRPr>
                <a:solidFill>
                  <a:srgbClr val="002856"/>
                </a:solidFill>
              </a:defRPr>
            </a:lvl3pPr>
            <a:lvl4pPr>
              <a:defRPr>
                <a:solidFill>
                  <a:srgbClr val="002856"/>
                </a:solidFill>
              </a:defRPr>
            </a:lvl4pPr>
            <a:lvl5pPr>
              <a:defRPr>
                <a:solidFill>
                  <a:srgbClr val="002856"/>
                </a:solidFill>
              </a:defRPr>
            </a:lvl5pPr>
          </a:lstStyle>
          <a:p>
            <a:pPr lvl="0"/>
            <a:r>
              <a:rPr lang="en-US" dirty="0"/>
              <a:t>Edit Master text styles</a:t>
            </a:r>
          </a:p>
        </p:txBody>
      </p:sp>
      <p:sp>
        <p:nvSpPr>
          <p:cNvPr id="15" name="Content Placeholder 14">
            <a:extLst>
              <a:ext uri="{FF2B5EF4-FFF2-40B4-BE49-F238E27FC236}">
                <a16:creationId xmlns:a16="http://schemas.microsoft.com/office/drawing/2014/main" id="{AEF88017-E677-9F49-BD6E-50FBF1A43597}"/>
              </a:ext>
            </a:extLst>
          </p:cNvPr>
          <p:cNvSpPr>
            <a:spLocks noGrp="1"/>
          </p:cNvSpPr>
          <p:nvPr>
            <p:ph sz="quarter" idx="12" hasCustomPrompt="1"/>
          </p:nvPr>
        </p:nvSpPr>
        <p:spPr>
          <a:xfrm>
            <a:off x="8100332" y="819060"/>
            <a:ext cx="3631310" cy="5666407"/>
          </a:xfrm>
          <a:prstGeom prst="rect">
            <a:avLst/>
          </a:prstGeom>
        </p:spPr>
        <p:txBody>
          <a:bodyPr/>
          <a:lstStyle>
            <a:lvl1pPr>
              <a:defRPr>
                <a:solidFill>
                  <a:srgbClr val="002856"/>
                </a:solidFill>
              </a:defRPr>
            </a:lvl1pPr>
            <a:lvl2pPr marL="274320" indent="-274320" algn="l">
              <a:spcBef>
                <a:spcPts val="0"/>
              </a:spcBef>
              <a:spcAft>
                <a:spcPts val="1800"/>
              </a:spcAft>
              <a:buFont typeface="Lucida Grande" panose="020B0600040502020204" pitchFamily="34" charset="0"/>
              <a:buChar char="▸"/>
              <a:defRPr sz="2800" baseline="0">
                <a:solidFill>
                  <a:srgbClr val="002856"/>
                </a:solidFill>
              </a:defRPr>
            </a:lvl2pPr>
            <a:lvl3pPr>
              <a:defRPr>
                <a:solidFill>
                  <a:srgbClr val="002856"/>
                </a:solidFill>
              </a:defRPr>
            </a:lvl3pPr>
            <a:lvl4pPr>
              <a:defRPr>
                <a:solidFill>
                  <a:srgbClr val="002856"/>
                </a:solidFill>
              </a:defRPr>
            </a:lvl4pPr>
            <a:lvl5pPr>
              <a:defRPr>
                <a:solidFill>
                  <a:srgbClr val="002856"/>
                </a:solidFill>
              </a:defRPr>
            </a:lvl5pPr>
          </a:lstStyle>
          <a:p>
            <a:pPr lvl="1"/>
            <a:r>
              <a:rPr lang="en-US" dirty="0"/>
              <a:t>Second level</a:t>
            </a:r>
          </a:p>
        </p:txBody>
      </p:sp>
    </p:spTree>
    <p:extLst>
      <p:ext uri="{BB962C8B-B14F-4D97-AF65-F5344CB8AC3E}">
        <p14:creationId xmlns:p14="http://schemas.microsoft.com/office/powerpoint/2010/main" val="91671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698" r:id="rId2"/>
    <p:sldLayoutId id="2147483688" r:id="rId3"/>
    <p:sldLayoutId id="2147483696" r:id="rId4"/>
    <p:sldLayoutId id="2147483694" r:id="rId5"/>
    <p:sldLayoutId id="2147483697" r:id="rId6"/>
    <p:sldLayoutId id="2147483691" r:id="rId7"/>
    <p:sldLayoutId id="2147483699"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Tx/>
        <a:buNone/>
        <a:defRPr sz="3200" kern="1200">
          <a:solidFill>
            <a:schemeClr val="bg1"/>
          </a:solidFill>
          <a:latin typeface="+mn-lt"/>
          <a:ea typeface="+mn-ea"/>
          <a:cs typeface="+mn-cs"/>
        </a:defRPr>
      </a:lvl1pPr>
      <a:lvl2pPr marL="742950" indent="-285750" algn="l" defTabSz="457200" rtl="0" eaLnBrk="1" latinLnBrk="0" hangingPunct="1">
        <a:spcBef>
          <a:spcPct val="20000"/>
        </a:spcBef>
        <a:buFontTx/>
        <a:buNone/>
        <a:defRPr sz="2800" kern="1200">
          <a:solidFill>
            <a:schemeClr val="bg1"/>
          </a:solidFill>
          <a:latin typeface="+mn-lt"/>
          <a:ea typeface="+mn-ea"/>
          <a:cs typeface="+mn-cs"/>
        </a:defRPr>
      </a:lvl2pPr>
      <a:lvl3pPr marL="1143000" indent="-228600" algn="l" defTabSz="457200" rtl="0" eaLnBrk="1" latinLnBrk="0" hangingPunct="1">
        <a:spcBef>
          <a:spcPct val="20000"/>
        </a:spcBef>
        <a:buFontTx/>
        <a:buNone/>
        <a:defRPr sz="2400" kern="1200">
          <a:solidFill>
            <a:schemeClr val="bg1"/>
          </a:solidFill>
          <a:latin typeface="+mn-lt"/>
          <a:ea typeface="+mn-ea"/>
          <a:cs typeface="+mn-cs"/>
        </a:defRPr>
      </a:lvl3pPr>
      <a:lvl4pPr marL="1600200" indent="-228600" algn="l" defTabSz="457200" rtl="0" eaLnBrk="1" latinLnBrk="0" hangingPunct="1">
        <a:spcBef>
          <a:spcPct val="20000"/>
        </a:spcBef>
        <a:buFontTx/>
        <a:buNone/>
        <a:defRPr sz="2000" kern="1200">
          <a:solidFill>
            <a:schemeClr val="bg1"/>
          </a:solidFill>
          <a:latin typeface="+mn-lt"/>
          <a:ea typeface="+mn-ea"/>
          <a:cs typeface="+mn-cs"/>
        </a:defRPr>
      </a:lvl4pPr>
      <a:lvl5pPr marL="2057400" indent="-228600" algn="l" defTabSz="457200" rtl="0" eaLnBrk="1" latinLnBrk="0" hangingPunct="1">
        <a:spcBef>
          <a:spcPct val="20000"/>
        </a:spcBef>
        <a:buFontTx/>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mailto:carrie.Schaefer@apsva.u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mailto:ellen.smith@apsva.us" TargetMode="External"/><Relationship Id="rId5" Type="http://schemas.openxmlformats.org/officeDocument/2006/relationships/hyperlink" Target="mailto:lisa.moore@apsva.us" TargetMode="External"/><Relationship Id="rId4" Type="http://schemas.openxmlformats.org/officeDocument/2006/relationships/hyperlink" Target="mailto:janae.Rittenhouse@apsva.u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D907-0E30-3841-996F-385D1EA0F8B4}"/>
              </a:ext>
            </a:extLst>
          </p:cNvPr>
          <p:cNvSpPr>
            <a:spLocks noGrp="1"/>
          </p:cNvSpPr>
          <p:nvPr>
            <p:ph type="title"/>
          </p:nvPr>
        </p:nvSpPr>
        <p:spPr>
          <a:prstGeom prst="rect">
            <a:avLst/>
          </a:prstGeom>
        </p:spPr>
        <p:txBody>
          <a:bodyPr/>
          <a:lstStyle/>
          <a:p>
            <a:r>
              <a:rPr lang="en-US" dirty="0"/>
              <a:t>Parent Training</a:t>
            </a:r>
          </a:p>
        </p:txBody>
      </p:sp>
      <p:sp>
        <p:nvSpPr>
          <p:cNvPr id="4" name="Rectangle 3">
            <a:extLst>
              <a:ext uri="{FF2B5EF4-FFF2-40B4-BE49-F238E27FC236}">
                <a16:creationId xmlns:a16="http://schemas.microsoft.com/office/drawing/2014/main" id="{E83987E3-BCFC-594B-9AB0-543DC0E70A8D}"/>
              </a:ext>
            </a:extLst>
          </p:cNvPr>
          <p:cNvSpPr/>
          <p:nvPr/>
        </p:nvSpPr>
        <p:spPr>
          <a:xfrm>
            <a:off x="0" y="6431067"/>
            <a:ext cx="12192000" cy="285271"/>
          </a:xfrm>
          <a:prstGeom prst="rect">
            <a:avLst/>
          </a:prstGeom>
        </p:spPr>
        <p:txBody>
          <a:bodyPr wrap="square">
            <a:spAutoFit/>
          </a:bodyPr>
          <a:lstStyle/>
          <a:p>
            <a:pPr algn="ctr" fontAlgn="base">
              <a:lnSpc>
                <a:spcPct val="110000"/>
              </a:lnSpc>
              <a:spcBef>
                <a:spcPct val="0"/>
              </a:spcBef>
              <a:spcAft>
                <a:spcPct val="0"/>
              </a:spcAft>
            </a:pPr>
            <a:r>
              <a:rPr lang="en-US" sz="1200" dirty="0">
                <a:solidFill>
                  <a:srgbClr val="849BB6"/>
                </a:solidFill>
                <a:latin typeface="Calibri" panose="020F0502020204030204" pitchFamily="34" charset="0"/>
                <a:cs typeface="Calibri" panose="020F0502020204030204" pitchFamily="34" charset="0"/>
              </a:rPr>
              <a:t>©2014 </a:t>
            </a:r>
            <a:r>
              <a:rPr lang="en-US" sz="1200" dirty="0" err="1">
                <a:solidFill>
                  <a:srgbClr val="849BB6"/>
                </a:solidFill>
                <a:latin typeface="Calibri" panose="020F0502020204030204" pitchFamily="34" charset="0"/>
                <a:cs typeface="Calibri" panose="020F0502020204030204" pitchFamily="34" charset="0"/>
              </a:rPr>
              <a:t>MindWise</a:t>
            </a:r>
            <a:r>
              <a:rPr lang="en-US" sz="1200" dirty="0">
                <a:solidFill>
                  <a:srgbClr val="849BB6"/>
                </a:solidFill>
                <a:latin typeface="Calibri" panose="020F0502020204030204" pitchFamily="34" charset="0"/>
                <a:cs typeface="Calibri" panose="020F0502020204030204" pitchFamily="34" charset="0"/>
              </a:rPr>
              <a:t> Innovations, a division of Riverside Community Care</a:t>
            </a:r>
          </a:p>
        </p:txBody>
      </p:sp>
    </p:spTree>
    <p:extLst>
      <p:ext uri="{BB962C8B-B14F-4D97-AF65-F5344CB8AC3E}">
        <p14:creationId xmlns:p14="http://schemas.microsoft.com/office/powerpoint/2010/main" val="9546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95163-ED59-284B-B1C5-65A5A8EA9897}"/>
              </a:ext>
            </a:extLst>
          </p:cNvPr>
          <p:cNvSpPr>
            <a:spLocks noGrp="1"/>
          </p:cNvSpPr>
          <p:nvPr>
            <p:ph type="title"/>
          </p:nvPr>
        </p:nvSpPr>
        <p:spPr/>
        <p:txBody>
          <a:bodyPr/>
          <a:lstStyle/>
          <a:p>
            <a:r>
              <a:rPr lang="en-US" dirty="0"/>
              <a:t>It Is Okay to Talk About Suicide</a:t>
            </a:r>
          </a:p>
        </p:txBody>
      </p:sp>
      <p:sp>
        <p:nvSpPr>
          <p:cNvPr id="4" name="Rectangle 3">
            <a:extLst>
              <a:ext uri="{FF2B5EF4-FFF2-40B4-BE49-F238E27FC236}">
                <a16:creationId xmlns:a16="http://schemas.microsoft.com/office/drawing/2014/main" id="{D377571F-C3B5-444F-8D86-B75B44B42C3A}"/>
              </a:ext>
            </a:extLst>
          </p:cNvPr>
          <p:cNvSpPr/>
          <p:nvPr/>
        </p:nvSpPr>
        <p:spPr>
          <a:xfrm>
            <a:off x="2900453" y="6293281"/>
            <a:ext cx="8915400" cy="349583"/>
          </a:xfrm>
          <a:prstGeom prst="rect">
            <a:avLst/>
          </a:prstGeom>
        </p:spPr>
        <p:txBody>
          <a:bodyPr wrap="square">
            <a:spAutoFit/>
          </a:bodyPr>
          <a:lstStyle/>
          <a:p>
            <a:pPr algn="r" fontAlgn="base">
              <a:lnSpc>
                <a:spcPct val="110000"/>
              </a:lnSpc>
              <a:spcBef>
                <a:spcPct val="0"/>
              </a:spcBef>
              <a:spcAft>
                <a:spcPct val="0"/>
              </a:spcAft>
            </a:pPr>
            <a:r>
              <a:rPr lang="en-US" sz="1600" dirty="0">
                <a:solidFill>
                  <a:srgbClr val="002856"/>
                </a:solidFill>
                <a:latin typeface="Calibri" panose="020F0502020204030204" pitchFamily="34" charset="0"/>
              </a:rPr>
              <a:t>Handout: Youth Depression and Suicide Myths and Facts</a:t>
            </a:r>
          </a:p>
        </p:txBody>
      </p:sp>
      <p:sp>
        <p:nvSpPr>
          <p:cNvPr id="7" name="Text Placeholder 6">
            <a:extLst>
              <a:ext uri="{FF2B5EF4-FFF2-40B4-BE49-F238E27FC236}">
                <a16:creationId xmlns:a16="http://schemas.microsoft.com/office/drawing/2014/main" id="{48B6504E-B5DA-664D-83B0-A09C1E92ABBB}"/>
              </a:ext>
            </a:extLst>
          </p:cNvPr>
          <p:cNvSpPr>
            <a:spLocks noGrp="1"/>
          </p:cNvSpPr>
          <p:nvPr>
            <p:ph type="body" sz="quarter" idx="10"/>
          </p:nvPr>
        </p:nvSpPr>
        <p:spPr/>
        <p:txBody>
          <a:bodyPr/>
          <a:lstStyle/>
          <a:p>
            <a:pPr>
              <a:lnSpc>
                <a:spcPct val="80000"/>
              </a:lnSpc>
              <a:spcAft>
                <a:spcPts val="600"/>
              </a:spcAft>
              <a:buClr>
                <a:srgbClr val="002856"/>
              </a:buClr>
              <a:buSzPct val="100000"/>
            </a:pPr>
            <a:r>
              <a:rPr lang="en-US" b="1" dirty="0">
                <a:latin typeface="Calibri" panose="020F0502020204030204" pitchFamily="34" charset="0"/>
                <a:cs typeface="Calibri" panose="020F0502020204030204" pitchFamily="34" charset="0"/>
              </a:rPr>
              <a:t>MYTH:</a:t>
            </a:r>
          </a:p>
          <a:p>
            <a:pPr>
              <a:lnSpc>
                <a:spcPct val="80000"/>
              </a:lnSpc>
              <a:spcAft>
                <a:spcPts val="1800"/>
              </a:spcAft>
              <a:buClr>
                <a:srgbClr val="002856"/>
              </a:buClr>
              <a:buSzPct val="100000"/>
            </a:pPr>
            <a:r>
              <a:rPr lang="en-US" dirty="0">
                <a:latin typeface="Calibri" panose="020F0502020204030204" pitchFamily="34" charset="0"/>
                <a:cs typeface="Calibri" panose="020F0502020204030204" pitchFamily="34" charset="0"/>
              </a:rPr>
              <a:t>Talking to youth about suicide or asking a teen if they are suicidal is risky because it might put the idea in their head.</a:t>
            </a:r>
          </a:p>
          <a:p>
            <a:pPr>
              <a:lnSpc>
                <a:spcPct val="80000"/>
              </a:lnSpc>
              <a:spcAft>
                <a:spcPts val="600"/>
              </a:spcAft>
              <a:buClr>
                <a:srgbClr val="002856"/>
              </a:buClr>
              <a:buSzPct val="100000"/>
            </a:pPr>
            <a:r>
              <a:rPr lang="en-US" b="1" dirty="0">
                <a:latin typeface="Calibri" panose="020F0502020204030204" pitchFamily="34" charset="0"/>
                <a:cs typeface="Calibri" panose="020F0502020204030204" pitchFamily="34" charset="0"/>
              </a:rPr>
              <a:t>FACT:</a:t>
            </a:r>
          </a:p>
          <a:p>
            <a:pPr marL="457200" indent="-228600">
              <a:lnSpc>
                <a:spcPct val="80000"/>
              </a:lnSpc>
              <a:spcAft>
                <a:spcPts val="600"/>
              </a:spcAft>
              <a:buClr>
                <a:srgbClr val="002856"/>
              </a:buClr>
              <a:buSzPct val="100000"/>
              <a:buFont typeface="Arial" panose="020B0604020202020204" pitchFamily="34" charset="0"/>
              <a:buChar char="•"/>
            </a:pPr>
            <a:r>
              <a:rPr lang="en-US" dirty="0">
                <a:latin typeface="Calibri" panose="020F0502020204030204" pitchFamily="34" charset="0"/>
                <a:cs typeface="Calibri" panose="020F0502020204030204" pitchFamily="34" charset="0"/>
              </a:rPr>
              <a:t>You don’t give a suicidal person morbid ideas by talking about suicide</a:t>
            </a:r>
          </a:p>
          <a:p>
            <a:pPr marL="457200" indent="-228600">
              <a:lnSpc>
                <a:spcPct val="80000"/>
              </a:lnSpc>
              <a:spcAft>
                <a:spcPts val="1800"/>
              </a:spcAft>
              <a:buClr>
                <a:srgbClr val="002856"/>
              </a:buClr>
              <a:buSzPct val="100000"/>
              <a:buFont typeface="Arial" panose="020B0604020202020204" pitchFamily="34" charset="0"/>
              <a:buChar char="•"/>
            </a:pPr>
            <a:r>
              <a:rPr lang="en-US" dirty="0">
                <a:latin typeface="Calibri" panose="020F0502020204030204" pitchFamily="34" charset="0"/>
                <a:cs typeface="Calibri" panose="020F0502020204030204" pitchFamily="34" charset="0"/>
              </a:rPr>
              <a:t>The opposite is true. Bringing up the subject of suicide and discussing it openly is one of the most helpful things you can do</a:t>
            </a:r>
          </a:p>
        </p:txBody>
      </p:sp>
    </p:spTree>
    <p:extLst>
      <p:ext uri="{BB962C8B-B14F-4D97-AF65-F5344CB8AC3E}">
        <p14:creationId xmlns:p14="http://schemas.microsoft.com/office/powerpoint/2010/main" val="22370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8AF4-8847-F548-9D6C-4335B6F0536C}"/>
              </a:ext>
            </a:extLst>
          </p:cNvPr>
          <p:cNvSpPr>
            <a:spLocks noGrp="1"/>
          </p:cNvSpPr>
          <p:nvPr>
            <p:ph type="title"/>
          </p:nvPr>
        </p:nvSpPr>
        <p:spPr/>
        <p:txBody>
          <a:bodyPr/>
          <a:lstStyle/>
          <a:p>
            <a:r>
              <a:rPr lang="en-US" dirty="0"/>
              <a:t>Talking To Your Child</a:t>
            </a:r>
          </a:p>
        </p:txBody>
      </p:sp>
      <p:sp>
        <p:nvSpPr>
          <p:cNvPr id="3" name="Text Placeholder 2">
            <a:extLst>
              <a:ext uri="{FF2B5EF4-FFF2-40B4-BE49-F238E27FC236}">
                <a16:creationId xmlns:a16="http://schemas.microsoft.com/office/drawing/2014/main" id="{C35A4EC8-39CA-3C4B-99E2-51ABB0D86018}"/>
              </a:ext>
            </a:extLst>
          </p:cNvPr>
          <p:cNvSpPr>
            <a:spLocks noGrp="1"/>
          </p:cNvSpPr>
          <p:nvPr>
            <p:ph type="body" sz="quarter" idx="10"/>
          </p:nvPr>
        </p:nvSpPr>
        <p:spPr/>
        <p:txBody>
          <a:bodyPr/>
          <a:lstStyle/>
          <a:p>
            <a:pPr marL="457200" indent="-228600">
              <a:lnSpc>
                <a:spcPct val="80000"/>
              </a:lnSpc>
              <a:spcAft>
                <a:spcPts val="1800"/>
              </a:spcAft>
              <a:buClr>
                <a:srgbClr val="002856"/>
              </a:buClr>
              <a:buSzPct val="100000"/>
              <a:buFont typeface="Arial" panose="020B0604020202020204" pitchFamily="34" charset="0"/>
              <a:buChar char="•"/>
            </a:pPr>
            <a:r>
              <a:rPr lang="en-US" dirty="0">
                <a:latin typeface="Calibri" panose="020F0502020204030204" pitchFamily="34" charset="0"/>
                <a:cs typeface="Calibri" panose="020F0502020204030204" pitchFamily="34" charset="0"/>
              </a:rPr>
              <a:t>We are encouraging students to tell a trusted adult at home or at school if they are worried about themselves or a friend</a:t>
            </a:r>
          </a:p>
          <a:p>
            <a:pPr marL="457200" indent="-228600">
              <a:lnSpc>
                <a:spcPct val="80000"/>
              </a:lnSpc>
              <a:spcAft>
                <a:spcPts val="1800"/>
              </a:spcAft>
              <a:buClr>
                <a:srgbClr val="002856"/>
              </a:buClr>
              <a:buSzPct val="100000"/>
              <a:buFont typeface="Arial" panose="020B0604020202020204" pitchFamily="34" charset="0"/>
              <a:buChar char="•"/>
            </a:pPr>
            <a:r>
              <a:rPr lang="en-US" dirty="0">
                <a:latin typeface="Calibri" panose="020F0502020204030204" pitchFamily="34" charset="0"/>
                <a:cs typeface="Calibri" panose="020F0502020204030204" pitchFamily="34" charset="0"/>
              </a:rPr>
              <a:t>Talking about these issues can be tough for families; mental health isn’t often discussed openly like physical health</a:t>
            </a:r>
          </a:p>
        </p:txBody>
      </p:sp>
      <p:sp>
        <p:nvSpPr>
          <p:cNvPr id="4" name="Text Placeholder 3">
            <a:extLst>
              <a:ext uri="{FF2B5EF4-FFF2-40B4-BE49-F238E27FC236}">
                <a16:creationId xmlns:a16="http://schemas.microsoft.com/office/drawing/2014/main" id="{397B2ED9-DFC0-9C47-AE66-8406F98639AE}"/>
              </a:ext>
            </a:extLst>
          </p:cNvPr>
          <p:cNvSpPr>
            <a:spLocks noGrp="1"/>
          </p:cNvSpPr>
          <p:nvPr>
            <p:ph type="body" sz="quarter" idx="11"/>
          </p:nvPr>
        </p:nvSpPr>
        <p:spPr>
          <a:xfrm>
            <a:off x="9347200" y="1495350"/>
            <a:ext cx="2565400" cy="5007049"/>
          </a:xfrm>
        </p:spPr>
        <p:txBody>
          <a:bodyPr/>
          <a:lstStyle/>
          <a:p>
            <a:r>
              <a:rPr lang="en-US" dirty="0">
                <a:latin typeface="Calibri" panose="020F0502020204030204" pitchFamily="34" charset="0"/>
                <a:cs typeface="Calibri" panose="020F0502020204030204" pitchFamily="34" charset="0"/>
              </a:rPr>
              <a:t>You can help protect your child and their friends by opening up a conversation about mental health</a:t>
            </a:r>
          </a:p>
        </p:txBody>
      </p:sp>
    </p:spTree>
    <p:extLst>
      <p:ext uri="{BB962C8B-B14F-4D97-AF65-F5344CB8AC3E}">
        <p14:creationId xmlns:p14="http://schemas.microsoft.com/office/powerpoint/2010/main" val="120031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1B3C-57D6-1B42-93B1-318B374E6D1C}"/>
              </a:ext>
            </a:extLst>
          </p:cNvPr>
          <p:cNvSpPr>
            <a:spLocks noGrp="1"/>
          </p:cNvSpPr>
          <p:nvPr>
            <p:ph type="title"/>
          </p:nvPr>
        </p:nvSpPr>
        <p:spPr/>
        <p:txBody>
          <a:bodyPr/>
          <a:lstStyle/>
          <a:p>
            <a:r>
              <a:rPr lang="en-US" dirty="0"/>
              <a:t>Our School’s Role in Suicide Prevention</a:t>
            </a:r>
          </a:p>
        </p:txBody>
      </p:sp>
      <p:sp>
        <p:nvSpPr>
          <p:cNvPr id="3" name="Text Placeholder 2">
            <a:extLst>
              <a:ext uri="{FF2B5EF4-FFF2-40B4-BE49-F238E27FC236}">
                <a16:creationId xmlns:a16="http://schemas.microsoft.com/office/drawing/2014/main" id="{05E1D659-A5AD-4C46-A3AE-C2F9BC7C4CD0}"/>
              </a:ext>
            </a:extLst>
          </p:cNvPr>
          <p:cNvSpPr>
            <a:spLocks noGrp="1"/>
          </p:cNvSpPr>
          <p:nvPr>
            <p:ph type="body" sz="quarter" idx="10"/>
          </p:nvPr>
        </p:nvSpPr>
        <p:spPr/>
        <p:txBody>
          <a:bodyPr/>
          <a:lstStyle/>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cs typeface="Calibri" panose="020F0502020204030204" pitchFamily="34" charset="0"/>
                <a:sym typeface="Merriweather"/>
              </a:rPr>
              <a:t>Our school has chosen an evidence-based approach to help prevent youth suicide: SOS Signs of Suicide</a:t>
            </a:r>
          </a:p>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cs typeface="Calibri" panose="020F0502020204030204" pitchFamily="34" charset="0"/>
                <a:sym typeface="Merriweather"/>
              </a:rPr>
              <a:t>SOS includes training and resources for faculty/staff and parents</a:t>
            </a:r>
          </a:p>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cs typeface="Calibri" panose="020F0502020204030204" pitchFamily="34" charset="0"/>
                <a:sym typeface="Merriweather"/>
              </a:rPr>
              <a:t>Most importantly SOS focuses on training students to identify warning signs and seek help for themselves or a friend</a:t>
            </a:r>
          </a:p>
          <a:p>
            <a:pPr marL="228600">
              <a:lnSpc>
                <a:spcPct val="80000"/>
              </a:lnSpc>
              <a:spcAft>
                <a:spcPts val="1800"/>
              </a:spcAft>
            </a:pPr>
            <a:endParaRPr lang="en-US" dirty="0">
              <a:latin typeface="Calibri" panose="020F0502020204030204" pitchFamily="34" charset="0"/>
              <a:cs typeface="Calibri" panose="020F0502020204030204" pitchFamily="34" charset="0"/>
              <a:sym typeface="Merriweather"/>
            </a:endParaRPr>
          </a:p>
        </p:txBody>
      </p:sp>
    </p:spTree>
    <p:extLst>
      <p:ext uri="{BB962C8B-B14F-4D97-AF65-F5344CB8AC3E}">
        <p14:creationId xmlns:p14="http://schemas.microsoft.com/office/powerpoint/2010/main" val="347089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C48F2B-84A3-8243-BA55-FD20D788913D}"/>
              </a:ext>
            </a:extLst>
          </p:cNvPr>
          <p:cNvSpPr>
            <a:spLocks noGrp="1"/>
          </p:cNvSpPr>
          <p:nvPr>
            <p:ph type="title"/>
          </p:nvPr>
        </p:nvSpPr>
        <p:spPr/>
        <p:txBody>
          <a:bodyPr/>
          <a:lstStyle/>
          <a:p>
            <a:r>
              <a:rPr lang="en-US" dirty="0"/>
              <a:t>Why Universal Prevention?</a:t>
            </a:r>
          </a:p>
        </p:txBody>
      </p:sp>
      <p:sp>
        <p:nvSpPr>
          <p:cNvPr id="5" name="Text Placeholder 4">
            <a:extLst>
              <a:ext uri="{FF2B5EF4-FFF2-40B4-BE49-F238E27FC236}">
                <a16:creationId xmlns:a16="http://schemas.microsoft.com/office/drawing/2014/main" id="{49893857-7DC0-BB49-93EB-350446B995B0}"/>
              </a:ext>
            </a:extLst>
          </p:cNvPr>
          <p:cNvSpPr>
            <a:spLocks noGrp="1"/>
          </p:cNvSpPr>
          <p:nvPr>
            <p:ph type="body" sz="quarter" idx="10"/>
          </p:nvPr>
        </p:nvSpPr>
        <p:spPr/>
        <p:txBody>
          <a:bodyPr/>
          <a:lstStyle/>
          <a:p>
            <a:pPr marL="457200" indent="-228600" fontAlgn="base">
              <a:lnSpc>
                <a:spcPct val="80000"/>
              </a:lnSpc>
              <a:spcAft>
                <a:spcPts val="1800"/>
              </a:spcAft>
              <a:buFont typeface="Arial" panose="020B0604020202020204" pitchFamily="34" charset="0"/>
              <a:buChar char="•"/>
            </a:pPr>
            <a:r>
              <a:rPr lang="en-US" dirty="0">
                <a:latin typeface="Calibri" panose="020F0502020204030204" pitchFamily="34" charset="0"/>
                <a:cs typeface="Calibri" panose="020F0502020204030204" pitchFamily="34" charset="0"/>
              </a:rPr>
              <a:t>Overrides adults’ assumptions about who may be most at risk so that no student flies under the radar</a:t>
            </a:r>
          </a:p>
          <a:p>
            <a:pPr marL="457200" indent="-228600" fontAlgn="base">
              <a:lnSpc>
                <a:spcPct val="80000"/>
              </a:lnSpc>
              <a:spcAft>
                <a:spcPts val="1800"/>
              </a:spcAft>
              <a:buFont typeface="Arial" panose="020B0604020202020204" pitchFamily="34" charset="0"/>
              <a:buChar char="•"/>
            </a:pPr>
            <a:r>
              <a:rPr lang="en-US" dirty="0">
                <a:latin typeface="Calibri" panose="020F0502020204030204" pitchFamily="34" charset="0"/>
                <a:cs typeface="Calibri" panose="020F0502020204030204" pitchFamily="34" charset="0"/>
              </a:rPr>
              <a:t>Raises awareness and debunks myths about mental health throughout the school so that students may feel comfortable reaching out </a:t>
            </a:r>
          </a:p>
          <a:p>
            <a:pPr marL="457200" indent="-228600" fontAlgn="base">
              <a:lnSpc>
                <a:spcPct val="80000"/>
              </a:lnSpc>
              <a:spcAft>
                <a:spcPts val="1800"/>
              </a:spcAft>
              <a:buFont typeface="Arial" panose="020B0604020202020204" pitchFamily="34" charset="0"/>
              <a:buChar char="•"/>
            </a:pPr>
            <a:r>
              <a:rPr lang="en-US" dirty="0">
                <a:latin typeface="Calibri" panose="020F0502020204030204" pitchFamily="34" charset="0"/>
                <a:cs typeface="Calibri" panose="020F0502020204030204" pitchFamily="34" charset="0"/>
              </a:rPr>
              <a:t>Trains all students to recognize warning signs and seek help for friends so that peers can help each other</a:t>
            </a:r>
          </a:p>
        </p:txBody>
      </p:sp>
    </p:spTree>
    <p:extLst>
      <p:ext uri="{BB962C8B-B14F-4D97-AF65-F5344CB8AC3E}">
        <p14:creationId xmlns:p14="http://schemas.microsoft.com/office/powerpoint/2010/main" val="154882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2CD7-5990-7A42-80DC-FC44325CDA80}"/>
              </a:ext>
            </a:extLst>
          </p:cNvPr>
          <p:cNvSpPr>
            <a:spLocks noGrp="1"/>
          </p:cNvSpPr>
          <p:nvPr>
            <p:ph type="title"/>
          </p:nvPr>
        </p:nvSpPr>
        <p:spPr/>
        <p:txBody>
          <a:bodyPr/>
          <a:lstStyle/>
          <a:p>
            <a:r>
              <a:rPr lang="en-US" dirty="0"/>
              <a:t>Why SOS Signs of Suicide?</a:t>
            </a:r>
          </a:p>
        </p:txBody>
      </p:sp>
      <p:sp>
        <p:nvSpPr>
          <p:cNvPr id="3" name="Text Placeholder 2">
            <a:extLst>
              <a:ext uri="{FF2B5EF4-FFF2-40B4-BE49-F238E27FC236}">
                <a16:creationId xmlns:a16="http://schemas.microsoft.com/office/drawing/2014/main" id="{7549578F-1A0A-8841-BFA7-781122B8FDA0}"/>
              </a:ext>
            </a:extLst>
          </p:cNvPr>
          <p:cNvSpPr>
            <a:spLocks noGrp="1"/>
          </p:cNvSpPr>
          <p:nvPr>
            <p:ph type="body" sz="quarter" idx="10"/>
          </p:nvPr>
        </p:nvSpPr>
        <p:spPr>
          <a:xfrm>
            <a:off x="203202" y="1580014"/>
            <a:ext cx="11663363" cy="4455025"/>
          </a:xfrm>
        </p:spPr>
        <p:txBody>
          <a:bodyPr/>
          <a:lstStyle/>
          <a:p>
            <a:pPr marL="457200" indent="-228600" fontAlgn="base">
              <a:lnSpc>
                <a:spcPct val="80000"/>
              </a:lnSpc>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Only universal school-based suicide prevention program that has shown a reduction in self-reported suicide attempts in randomized controlled trials</a:t>
            </a:r>
          </a:p>
          <a:p>
            <a:pPr marL="457200" indent="-228600" fontAlgn="base">
              <a:lnSpc>
                <a:spcPct val="80000"/>
              </a:lnSpc>
              <a:spcBef>
                <a:spcPts val="18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Compared with students in the control group, students who received SOS:</a:t>
            </a:r>
          </a:p>
          <a:p>
            <a:pPr marL="685800" lvl="1">
              <a:spcAft>
                <a:spcPts val="600"/>
              </a:spcAft>
              <a:buClr>
                <a:srgbClr val="849BB6"/>
              </a:buClr>
              <a:buFont typeface="Arial" panose="020B0604020202020204" pitchFamily="34" charset="0"/>
              <a:buChar char="•"/>
            </a:pPr>
            <a:r>
              <a:rPr lang="en-US" dirty="0">
                <a:latin typeface="Calibri" panose="020F0502020204030204" pitchFamily="34" charset="0"/>
              </a:rPr>
              <a:t>were </a:t>
            </a:r>
            <a:r>
              <a:rPr lang="en-US" b="1" dirty="0">
                <a:latin typeface="Calibri" panose="020F0502020204030204" pitchFamily="34" charset="0"/>
              </a:rPr>
              <a:t>64% less likely </a:t>
            </a:r>
            <a:r>
              <a:rPr lang="en-US" dirty="0">
                <a:latin typeface="Calibri" panose="020F0502020204030204" pitchFamily="34" charset="0"/>
              </a:rPr>
              <a:t>to report a suicide attempt in the next 3 months</a:t>
            </a:r>
            <a:endParaRPr lang="en-US" dirty="0">
              <a:latin typeface="Calibri" panose="020F0502020204030204" pitchFamily="34" charset="0"/>
              <a:cs typeface="Calibri" panose="020F0502020204030204" pitchFamily="34" charset="0"/>
            </a:endParaRPr>
          </a:p>
          <a:p>
            <a:pPr marL="685800" indent="-228600" fontAlgn="base">
              <a:lnSpc>
                <a:spcPct val="80000"/>
              </a:lnSpc>
              <a:spcAft>
                <a:spcPts val="600"/>
              </a:spcAft>
              <a:buClr>
                <a:srgbClr val="849BB6"/>
              </a:buClr>
              <a:buFont typeface="Arial" panose="020B0604020202020204" pitchFamily="34" charset="0"/>
              <a:buChar char="•"/>
            </a:pPr>
            <a:r>
              <a:rPr lang="en-US" dirty="0">
                <a:latin typeface="Calibri" panose="020F0502020204030204" pitchFamily="34" charset="0"/>
                <a:cs typeface="Calibri" panose="020F0502020204030204" pitchFamily="34" charset="0"/>
              </a:rPr>
              <a:t>reported </a:t>
            </a:r>
            <a:r>
              <a:rPr lang="en-US" b="1" dirty="0">
                <a:latin typeface="Calibri" panose="020F0502020204030204" pitchFamily="34" charset="0"/>
                <a:cs typeface="Calibri" panose="020F0502020204030204" pitchFamily="34" charset="0"/>
              </a:rPr>
              <a:t>more favorable attitudes toward getting help </a:t>
            </a:r>
            <a:r>
              <a:rPr lang="en-US" dirty="0">
                <a:latin typeface="Calibri" panose="020F0502020204030204" pitchFamily="34" charset="0"/>
                <a:cs typeface="Calibri" panose="020F0502020204030204" pitchFamily="34" charset="0"/>
              </a:rPr>
              <a:t>for themselves or friends for depression and/or suicidal thoughts </a:t>
            </a:r>
          </a:p>
          <a:p>
            <a:pPr algn="r">
              <a:spcBef>
                <a:spcPts val="624"/>
              </a:spcBef>
              <a:buClr>
                <a:srgbClr val="0070C0"/>
              </a:buClr>
              <a:buSzPct val="85000"/>
            </a:pPr>
            <a:endParaRPr lang="en-US" sz="1600" dirty="0">
              <a:latin typeface="Calibri" panose="020F0502020204030204" pitchFamily="34" charset="0"/>
              <a:cs typeface="Calibri" panose="020F0502020204030204" pitchFamily="34" charset="0"/>
            </a:endParaRPr>
          </a:p>
          <a:p>
            <a:pPr algn="r">
              <a:spcBef>
                <a:spcPts val="624"/>
              </a:spcBef>
              <a:buClr>
                <a:srgbClr val="0070C0"/>
              </a:buClr>
              <a:buSzPct val="85000"/>
            </a:pPr>
            <a:r>
              <a:rPr lang="en-US" sz="1600" dirty="0">
                <a:latin typeface="Calibri" panose="020F0502020204030204" pitchFamily="34" charset="0"/>
                <a:cs typeface="Calibri" panose="020F0502020204030204" pitchFamily="34" charset="0"/>
              </a:rPr>
              <a:t>							Schilling et al., 2016</a:t>
            </a:r>
          </a:p>
        </p:txBody>
      </p:sp>
    </p:spTree>
    <p:extLst>
      <p:ext uri="{BB962C8B-B14F-4D97-AF65-F5344CB8AC3E}">
        <p14:creationId xmlns:p14="http://schemas.microsoft.com/office/powerpoint/2010/main" val="41440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87B7-8813-9542-BF85-3A56CD060C3A}"/>
              </a:ext>
            </a:extLst>
          </p:cNvPr>
          <p:cNvSpPr>
            <a:spLocks noGrp="1"/>
          </p:cNvSpPr>
          <p:nvPr>
            <p:ph type="title"/>
          </p:nvPr>
        </p:nvSpPr>
        <p:spPr/>
        <p:txBody>
          <a:bodyPr/>
          <a:lstStyle/>
          <a:p>
            <a:r>
              <a:rPr lang="en-US" dirty="0"/>
              <a:t>Teaching Students to ACT</a:t>
            </a:r>
          </a:p>
        </p:txBody>
      </p:sp>
      <p:sp>
        <p:nvSpPr>
          <p:cNvPr id="3" name="Text Placeholder 2">
            <a:extLst>
              <a:ext uri="{FF2B5EF4-FFF2-40B4-BE49-F238E27FC236}">
                <a16:creationId xmlns:a16="http://schemas.microsoft.com/office/drawing/2014/main" id="{204C4CA1-6B6F-1143-AB32-ACAB52386B6F}"/>
              </a:ext>
            </a:extLst>
          </p:cNvPr>
          <p:cNvSpPr>
            <a:spLocks noGrp="1"/>
          </p:cNvSpPr>
          <p:nvPr>
            <p:ph type="body" sz="quarter" idx="10"/>
          </p:nvPr>
        </p:nvSpPr>
        <p:spPr/>
        <p:txBody>
          <a:bodyPr/>
          <a:lstStyle/>
          <a:p>
            <a:pPr lvl="0">
              <a:buClr>
                <a:srgbClr val="164C6C"/>
              </a:buClr>
              <a:buSzPct val="25000"/>
            </a:pPr>
            <a:r>
              <a:rPr lang="en-US" sz="4400" b="1" u="sng" dirty="0">
                <a:latin typeface="Calibri" panose="020F0502020204030204" pitchFamily="34" charset="0"/>
                <a:ea typeface="Georgia"/>
                <a:cs typeface="Georgia"/>
              </a:rPr>
              <a:t>A</a:t>
            </a:r>
            <a:r>
              <a:rPr lang="en-US" sz="4400" b="1" dirty="0">
                <a:latin typeface="Calibri" panose="020F0502020204030204" pitchFamily="34" charset="0"/>
                <a:ea typeface="Georgia"/>
                <a:cs typeface="Georgia"/>
              </a:rPr>
              <a:t>cknowledge</a:t>
            </a:r>
            <a:r>
              <a:rPr lang="en-US" sz="4400" dirty="0">
                <a:latin typeface="Calibri" panose="020F0502020204030204" pitchFamily="34" charset="0"/>
                <a:ea typeface="Georgia"/>
                <a:cs typeface="Georgia"/>
              </a:rPr>
              <a:t> </a:t>
            </a:r>
            <a:r>
              <a:rPr lang="en-US" dirty="0">
                <a:latin typeface="Calibri" panose="020F0502020204030204" pitchFamily="34" charset="0"/>
              </a:rPr>
              <a:t>that you are seeing signs of depression or suicide and that it is serious</a:t>
            </a:r>
            <a:endParaRPr lang="en-US" sz="2800" b="1" dirty="0">
              <a:latin typeface="Calibri" panose="020F0502020204030204" pitchFamily="34" charset="0"/>
              <a:ea typeface="Georgia"/>
              <a:cs typeface="Georgia"/>
            </a:endParaRPr>
          </a:p>
          <a:p>
            <a:pPr lvl="0">
              <a:buClr>
                <a:srgbClr val="164C6C"/>
              </a:buClr>
              <a:buSzPct val="25000"/>
            </a:pPr>
            <a:r>
              <a:rPr lang="en-US" sz="4400" b="1" u="sng" dirty="0">
                <a:latin typeface="Calibri" panose="020F0502020204030204" pitchFamily="34" charset="0"/>
                <a:ea typeface="Georgia"/>
                <a:cs typeface="Georgia"/>
              </a:rPr>
              <a:t>C</a:t>
            </a:r>
            <a:r>
              <a:rPr lang="en-US" sz="4400" b="1" dirty="0">
                <a:latin typeface="Calibri" panose="020F0502020204030204" pitchFamily="34" charset="0"/>
                <a:ea typeface="Georgia"/>
                <a:cs typeface="Georgia"/>
              </a:rPr>
              <a:t>are:</a:t>
            </a:r>
            <a:r>
              <a:rPr lang="en-US" sz="4400" dirty="0">
                <a:latin typeface="Calibri" panose="020F0502020204030204" pitchFamily="34" charset="0"/>
                <a:ea typeface="Georgia"/>
                <a:cs typeface="Georgia"/>
              </a:rPr>
              <a:t> </a:t>
            </a:r>
            <a:r>
              <a:rPr lang="en-US" dirty="0">
                <a:latin typeface="Calibri" panose="020F0502020204030204" pitchFamily="34" charset="0"/>
              </a:rPr>
              <a:t>Let your friend know how much you </a:t>
            </a:r>
            <a:r>
              <a:rPr lang="en-US" b="1" dirty="0">
                <a:latin typeface="Calibri" panose="020F0502020204030204" pitchFamily="34" charset="0"/>
              </a:rPr>
              <a:t>care</a:t>
            </a:r>
            <a:r>
              <a:rPr lang="en-US" dirty="0">
                <a:latin typeface="Calibri" panose="020F0502020204030204" pitchFamily="34" charset="0"/>
              </a:rPr>
              <a:t> about them </a:t>
            </a:r>
            <a:endParaRPr lang="en-US" dirty="0">
              <a:latin typeface="Calibri" panose="020F0502020204030204" pitchFamily="34" charset="0"/>
              <a:ea typeface="Georgia"/>
              <a:cs typeface="Georgia"/>
            </a:endParaRPr>
          </a:p>
          <a:p>
            <a:pPr lvl="0">
              <a:buClr>
                <a:srgbClr val="164C6C"/>
              </a:buClr>
              <a:buSzPct val="25000"/>
            </a:pPr>
            <a:r>
              <a:rPr lang="en-US" sz="4400" b="1" u="sng" dirty="0">
                <a:latin typeface="Calibri" panose="020F0502020204030204" pitchFamily="34" charset="0"/>
                <a:ea typeface="Georgia"/>
                <a:cs typeface="Georgia"/>
              </a:rPr>
              <a:t>T</a:t>
            </a:r>
            <a:r>
              <a:rPr lang="en-US" sz="4400" b="1" dirty="0">
                <a:latin typeface="Calibri" panose="020F0502020204030204" pitchFamily="34" charset="0"/>
                <a:ea typeface="Georgia"/>
                <a:cs typeface="Georgia"/>
              </a:rPr>
              <a:t>ell </a:t>
            </a:r>
            <a:r>
              <a:rPr lang="en-US" dirty="0">
                <a:latin typeface="Calibri" panose="020F0502020204030204" pitchFamily="34" charset="0"/>
              </a:rPr>
              <a:t>a trusted adult so your friend can get help</a:t>
            </a:r>
            <a:endParaRPr lang="en-US" dirty="0">
              <a:latin typeface="Calibri" panose="020F0502020204030204" pitchFamily="34" charset="0"/>
              <a:ea typeface="Georgia"/>
              <a:cs typeface="Georgia"/>
            </a:endParaRPr>
          </a:p>
        </p:txBody>
      </p:sp>
      <p:pic>
        <p:nvPicPr>
          <p:cNvPr id="4" name="Picture 2">
            <a:extLst>
              <a:ext uri="{FF2B5EF4-FFF2-40B4-BE49-F238E27FC236}">
                <a16:creationId xmlns:a16="http://schemas.microsoft.com/office/drawing/2014/main" id="{72CAE31A-24DC-0945-B748-AAEB912F3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147" y="4086802"/>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67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52881-5A49-3F4A-85E0-C40F7195491A}"/>
              </a:ext>
            </a:extLst>
          </p:cNvPr>
          <p:cNvSpPr>
            <a:spLocks noGrp="1"/>
          </p:cNvSpPr>
          <p:nvPr>
            <p:ph type="title"/>
          </p:nvPr>
        </p:nvSpPr>
        <p:spPr/>
        <p:txBody>
          <a:bodyPr/>
          <a:lstStyle/>
          <a:p>
            <a:r>
              <a:rPr lang="en-US" dirty="0"/>
              <a:t>SOS Components</a:t>
            </a:r>
          </a:p>
        </p:txBody>
      </p:sp>
      <p:sp>
        <p:nvSpPr>
          <p:cNvPr id="3" name="Text Placeholder 2">
            <a:extLst>
              <a:ext uri="{FF2B5EF4-FFF2-40B4-BE49-F238E27FC236}">
                <a16:creationId xmlns:a16="http://schemas.microsoft.com/office/drawing/2014/main" id="{32CBFE51-3A0A-D54C-94E4-C9D060D8D215}"/>
              </a:ext>
            </a:extLst>
          </p:cNvPr>
          <p:cNvSpPr>
            <a:spLocks noGrp="1"/>
          </p:cNvSpPr>
          <p:nvPr>
            <p:ph type="body" sz="quarter" idx="10"/>
          </p:nvPr>
        </p:nvSpPr>
        <p:spPr>
          <a:xfrm>
            <a:off x="203202" y="1580015"/>
            <a:ext cx="6800713" cy="1260462"/>
          </a:xfrm>
        </p:spPr>
        <p:txBody>
          <a:bodyPr/>
          <a:lstStyle/>
          <a:p>
            <a:pPr lvl="0"/>
            <a:r>
              <a:rPr lang="en-US" b="1" dirty="0">
                <a:latin typeface="Calibri" panose="020F0502020204030204" pitchFamily="34" charset="0"/>
              </a:rPr>
              <a:t>Suicide prevention education:</a:t>
            </a:r>
            <a:r>
              <a:rPr lang="en-US" dirty="0">
                <a:latin typeface="Calibri" panose="020F0502020204030204" pitchFamily="34" charset="0"/>
              </a:rPr>
              <a:t> </a:t>
            </a:r>
            <a:br>
              <a:rPr lang="en-US" dirty="0">
                <a:latin typeface="Calibri" panose="020F0502020204030204" pitchFamily="34" charset="0"/>
              </a:rPr>
            </a:br>
            <a:r>
              <a:rPr lang="en-US" dirty="0">
                <a:latin typeface="Calibri" panose="020F0502020204030204" pitchFamily="34" charset="0"/>
              </a:rPr>
              <a:t>video and guided discussion</a:t>
            </a:r>
          </a:p>
        </p:txBody>
      </p:sp>
      <p:pic>
        <p:nvPicPr>
          <p:cNvPr id="5" name="Content Placeholder 6">
            <a:extLst>
              <a:ext uri="{FF2B5EF4-FFF2-40B4-BE49-F238E27FC236}">
                <a16:creationId xmlns:a16="http://schemas.microsoft.com/office/drawing/2014/main" id="{671B1893-85A4-6546-9720-EA64CAEF1A61}"/>
              </a:ext>
            </a:extLst>
          </p:cNvPr>
          <p:cNvPicPr>
            <a:picLocks noChangeAspect="1"/>
          </p:cNvPicPr>
          <p:nvPr/>
        </p:nvPicPr>
        <p:blipFill>
          <a:blip r:embed="rId3"/>
          <a:stretch>
            <a:fillRect/>
          </a:stretch>
        </p:blipFill>
        <p:spPr>
          <a:xfrm>
            <a:off x="6755614" y="2794000"/>
            <a:ext cx="3138593" cy="3804355"/>
          </a:xfrm>
          <a:prstGeom prst="rect">
            <a:avLst/>
          </a:prstGeom>
          <a:ln w="6350">
            <a:solidFill>
              <a:srgbClr val="002856"/>
            </a:solidFill>
          </a:ln>
        </p:spPr>
      </p:pic>
      <p:sp>
        <p:nvSpPr>
          <p:cNvPr id="7" name="Text Placeholder 2">
            <a:extLst>
              <a:ext uri="{FF2B5EF4-FFF2-40B4-BE49-F238E27FC236}">
                <a16:creationId xmlns:a16="http://schemas.microsoft.com/office/drawing/2014/main" id="{4EE1BA16-B732-564D-87A6-37B62769383D}"/>
              </a:ext>
            </a:extLst>
          </p:cNvPr>
          <p:cNvSpPr txBox="1">
            <a:spLocks/>
          </p:cNvSpPr>
          <p:nvPr/>
        </p:nvSpPr>
        <p:spPr>
          <a:xfrm>
            <a:off x="6600077" y="1601022"/>
            <a:ext cx="5597726" cy="1260462"/>
          </a:xfrm>
          <a:prstGeom prst="rect">
            <a:avLst/>
          </a:prstGeom>
        </p:spPr>
        <p:txBody>
          <a:bodyPr/>
          <a:lstStyle>
            <a:lvl1pPr marL="0" indent="0" algn="l" defTabSz="457200" rtl="0" eaLnBrk="1" latinLnBrk="0" hangingPunct="1">
              <a:spcBef>
                <a:spcPts val="0"/>
              </a:spcBef>
              <a:spcAft>
                <a:spcPts val="1200"/>
              </a:spcAft>
              <a:buFontTx/>
              <a:buNone/>
              <a:defRPr sz="3200" kern="1200">
                <a:solidFill>
                  <a:srgbClr val="002856"/>
                </a:solidFill>
                <a:latin typeface="+mn-lt"/>
                <a:ea typeface="+mn-ea"/>
                <a:cs typeface="+mn-cs"/>
              </a:defRPr>
            </a:lvl1pPr>
            <a:lvl2pPr marL="457200" indent="-228600" algn="l" defTabSz="457200" rtl="0" eaLnBrk="1" latinLnBrk="0" hangingPunct="1">
              <a:spcBef>
                <a:spcPts val="0"/>
              </a:spcBef>
              <a:spcAft>
                <a:spcPts val="1200"/>
              </a:spcAft>
              <a:buFontTx/>
              <a:buNone/>
              <a:defRPr sz="3000" kern="1200" baseline="0">
                <a:solidFill>
                  <a:srgbClr val="002856"/>
                </a:solidFill>
                <a:latin typeface="+mn-lt"/>
                <a:ea typeface="+mn-ea"/>
                <a:cs typeface="+mn-cs"/>
              </a:defRPr>
            </a:lvl2pPr>
            <a:lvl3pPr marL="914400" indent="-457200" algn="l" defTabSz="457200" rtl="0" eaLnBrk="1" latinLnBrk="0" hangingPunct="1">
              <a:spcBef>
                <a:spcPts val="0"/>
              </a:spcBef>
              <a:spcAft>
                <a:spcPts val="1200"/>
              </a:spcAft>
              <a:buFontTx/>
              <a:buNone/>
              <a:defRPr sz="2800" kern="1200" baseline="0">
                <a:solidFill>
                  <a:srgbClr val="002856"/>
                </a:solidFill>
                <a:latin typeface="+mn-lt"/>
                <a:ea typeface="+mn-ea"/>
                <a:cs typeface="+mn-cs"/>
              </a:defRPr>
            </a:lvl3pPr>
            <a:lvl4pPr marL="1600200" indent="-228600" algn="l" defTabSz="457200" rtl="0" eaLnBrk="1" latinLnBrk="0" hangingPunct="1">
              <a:spcBef>
                <a:spcPct val="20000"/>
              </a:spcBef>
              <a:buFontTx/>
              <a:buNone/>
              <a:defRPr sz="2000" kern="1200">
                <a:solidFill>
                  <a:srgbClr val="002856"/>
                </a:solidFill>
                <a:latin typeface="+mn-lt"/>
                <a:ea typeface="+mn-ea"/>
                <a:cs typeface="+mn-cs"/>
              </a:defRPr>
            </a:lvl4pPr>
            <a:lvl5pPr marL="2057400" indent="-228600" algn="l" defTabSz="457200" rtl="0" eaLnBrk="1" latinLnBrk="0" hangingPunct="1">
              <a:spcBef>
                <a:spcPct val="20000"/>
              </a:spcBef>
              <a:buFontTx/>
              <a:buNone/>
              <a:defRPr sz="2000" kern="1200">
                <a:solidFill>
                  <a:srgbClr val="0028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latin typeface="Calibri" panose="020F0502020204030204" pitchFamily="34" charset="0"/>
              </a:rPr>
              <a:t>Mental health screening:</a:t>
            </a:r>
            <a:r>
              <a:rPr lang="en-US" dirty="0">
                <a:latin typeface="Calibri" panose="020F0502020204030204" pitchFamily="34" charset="0"/>
              </a:rPr>
              <a:t> </a:t>
            </a:r>
            <a:br>
              <a:rPr lang="en-US" dirty="0">
                <a:latin typeface="Calibri" panose="020F0502020204030204" pitchFamily="34" charset="0"/>
              </a:rPr>
            </a:br>
            <a:r>
              <a:rPr lang="en-US" dirty="0">
                <a:latin typeface="Calibri" panose="020F0502020204030204" pitchFamily="34" charset="0"/>
              </a:rPr>
              <a:t>depression and signs of suicide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91" y="2854494"/>
            <a:ext cx="4272588" cy="2836621"/>
          </a:xfrm>
          <a:prstGeom prst="rect">
            <a:avLst/>
          </a:prstGeom>
          <a:ln>
            <a:solidFill>
              <a:schemeClr val="tx1"/>
            </a:solidFill>
          </a:ln>
        </p:spPr>
      </p:pic>
    </p:spTree>
    <p:extLst>
      <p:ext uri="{BB962C8B-B14F-4D97-AF65-F5344CB8AC3E}">
        <p14:creationId xmlns:p14="http://schemas.microsoft.com/office/powerpoint/2010/main" val="162533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E170D7-A7DD-5741-A2D6-102589F5A2FB}"/>
              </a:ext>
            </a:extLst>
          </p:cNvPr>
          <p:cNvSpPr>
            <a:spLocks noGrp="1"/>
          </p:cNvSpPr>
          <p:nvPr>
            <p:ph type="title"/>
          </p:nvPr>
        </p:nvSpPr>
        <p:spPr/>
        <p:txBody>
          <a:bodyPr/>
          <a:lstStyle/>
          <a:p>
            <a:r>
              <a:rPr lang="en-US" dirty="0"/>
              <a:t>The Value of Screening</a:t>
            </a:r>
          </a:p>
        </p:txBody>
      </p:sp>
      <p:sp>
        <p:nvSpPr>
          <p:cNvPr id="7" name="Text Placeholder 6">
            <a:extLst>
              <a:ext uri="{FF2B5EF4-FFF2-40B4-BE49-F238E27FC236}">
                <a16:creationId xmlns:a16="http://schemas.microsoft.com/office/drawing/2014/main" id="{307F6E05-541B-BA44-840B-5064166BBE0E}"/>
              </a:ext>
            </a:extLst>
          </p:cNvPr>
          <p:cNvSpPr>
            <a:spLocks noGrp="1"/>
          </p:cNvSpPr>
          <p:nvPr>
            <p:ph type="body" sz="quarter" idx="10"/>
          </p:nvPr>
        </p:nvSpPr>
        <p:spPr>
          <a:xfrm>
            <a:off x="203202" y="1778695"/>
            <a:ext cx="11663363" cy="4183694"/>
          </a:xfrm>
        </p:spPr>
        <p:txBody>
          <a:bodyPr/>
          <a:lstStyle/>
          <a:p>
            <a:pPr algn="ctr">
              <a:spcAft>
                <a:spcPts val="1800"/>
              </a:spcAft>
            </a:pPr>
            <a:r>
              <a:rPr lang="en-US" dirty="0">
                <a:latin typeface="Calibri" panose="020F0502020204030204" pitchFamily="34" charset="0"/>
              </a:rPr>
              <a:t>“Screening for possible suicidal behavior in students presents </a:t>
            </a:r>
            <a:br>
              <a:rPr lang="en-US" dirty="0">
                <a:latin typeface="Calibri" panose="020F0502020204030204" pitchFamily="34" charset="0"/>
              </a:rPr>
            </a:br>
            <a:r>
              <a:rPr lang="en-US" dirty="0">
                <a:latin typeface="Calibri" panose="020F0502020204030204" pitchFamily="34" charset="0"/>
              </a:rPr>
              <a:t>a variety of logistical challenges, but the fact remains that </a:t>
            </a:r>
            <a:br>
              <a:rPr lang="en-US" dirty="0">
                <a:latin typeface="Calibri" panose="020F0502020204030204" pitchFamily="34" charset="0"/>
              </a:rPr>
            </a:br>
            <a:r>
              <a:rPr lang="en-US" i="1" dirty="0">
                <a:latin typeface="Calibri" panose="020F0502020204030204" pitchFamily="34" charset="0"/>
              </a:rPr>
              <a:t>student screening likely represents the most direct and efficient </a:t>
            </a:r>
            <a:br>
              <a:rPr lang="en-US" i="1" dirty="0">
                <a:latin typeface="Calibri" panose="020F0502020204030204" pitchFamily="34" charset="0"/>
              </a:rPr>
            </a:br>
            <a:r>
              <a:rPr lang="en-US" i="1" dirty="0">
                <a:latin typeface="Calibri" panose="020F0502020204030204" pitchFamily="34" charset="0"/>
              </a:rPr>
              <a:t>way to identify potentially suicidal youth, and it is a </a:t>
            </a:r>
            <a:br>
              <a:rPr lang="en-US" i="1" dirty="0">
                <a:latin typeface="Calibri" panose="020F0502020204030204" pitchFamily="34" charset="0"/>
              </a:rPr>
            </a:br>
            <a:r>
              <a:rPr lang="en-US" i="1" dirty="0">
                <a:latin typeface="Calibri" panose="020F0502020204030204" pitchFamily="34" charset="0"/>
              </a:rPr>
              <a:t>critically important element of any public health approach </a:t>
            </a:r>
            <a:br>
              <a:rPr lang="en-US" i="1" dirty="0">
                <a:latin typeface="Calibri" panose="020F0502020204030204" pitchFamily="34" charset="0"/>
              </a:rPr>
            </a:br>
            <a:r>
              <a:rPr lang="en-US" i="1" dirty="0">
                <a:latin typeface="Calibri" panose="020F0502020204030204" pitchFamily="34" charset="0"/>
              </a:rPr>
              <a:t>to school-based suicide prevention</a:t>
            </a:r>
            <a:r>
              <a:rPr lang="en-US" dirty="0">
                <a:latin typeface="Calibri" panose="020F0502020204030204" pitchFamily="34" charset="0"/>
              </a:rPr>
              <a:t>.” </a:t>
            </a:r>
          </a:p>
          <a:p>
            <a:pPr algn="ctr">
              <a:spcAft>
                <a:spcPts val="1800"/>
              </a:spcAft>
            </a:pPr>
            <a:r>
              <a:rPr lang="en-US" sz="2600" dirty="0">
                <a:latin typeface="Calibri" panose="020F0502020204030204" pitchFamily="34" charset="0"/>
              </a:rPr>
              <a:t>– David Miller, Past President</a:t>
            </a:r>
            <a:br>
              <a:rPr lang="en-US" sz="2600" dirty="0">
                <a:latin typeface="Calibri" panose="020F0502020204030204" pitchFamily="34" charset="0"/>
              </a:rPr>
            </a:br>
            <a:r>
              <a:rPr lang="en-US" sz="2600" dirty="0">
                <a:latin typeface="Calibri" panose="020F0502020204030204" pitchFamily="34" charset="0"/>
              </a:rPr>
              <a:t>American Association of Suicidology 2016 Keynote </a:t>
            </a:r>
          </a:p>
        </p:txBody>
      </p:sp>
    </p:spTree>
    <p:extLst>
      <p:ext uri="{BB962C8B-B14F-4D97-AF65-F5344CB8AC3E}">
        <p14:creationId xmlns:p14="http://schemas.microsoft.com/office/powerpoint/2010/main" val="189881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49BB-C48E-9A4B-97BA-33DBBDEA97C9}"/>
              </a:ext>
            </a:extLst>
          </p:cNvPr>
          <p:cNvSpPr>
            <a:spLocks noGrp="1"/>
          </p:cNvSpPr>
          <p:nvPr>
            <p:ph type="title"/>
          </p:nvPr>
        </p:nvSpPr>
        <p:spPr/>
        <p:txBody>
          <a:bodyPr/>
          <a:lstStyle/>
          <a:p>
            <a:r>
              <a:rPr lang="en-US" dirty="0"/>
              <a:t>Our Plan for SOS</a:t>
            </a:r>
          </a:p>
        </p:txBody>
      </p:sp>
      <p:sp>
        <p:nvSpPr>
          <p:cNvPr id="3" name="Text Placeholder 2">
            <a:extLst>
              <a:ext uri="{FF2B5EF4-FFF2-40B4-BE49-F238E27FC236}">
                <a16:creationId xmlns:a16="http://schemas.microsoft.com/office/drawing/2014/main" id="{E1A77C67-5DB3-9240-97A2-939D87EFDFA0}"/>
              </a:ext>
            </a:extLst>
          </p:cNvPr>
          <p:cNvSpPr>
            <a:spLocks noGrp="1"/>
          </p:cNvSpPr>
          <p:nvPr>
            <p:ph type="body" sz="quarter" idx="10"/>
          </p:nvPr>
        </p:nvSpPr>
        <p:spPr/>
        <p:txBody>
          <a:bodyPr/>
          <a:lstStyle/>
          <a:p>
            <a:pPr marL="457200" indent="-228600" fontAlgn="base">
              <a:lnSpc>
                <a:spcPct val="80000"/>
              </a:lnSpc>
              <a:spcAft>
                <a:spcPts val="1800"/>
              </a:spcAft>
              <a:buClr>
                <a:srgbClr val="002856"/>
              </a:buClr>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When will you implement SOS?</a:t>
            </a:r>
          </a:p>
          <a:p>
            <a:pPr marL="457200" indent="-228600" fontAlgn="base">
              <a:lnSpc>
                <a:spcPct val="80000"/>
              </a:lnSpc>
              <a:spcAft>
                <a:spcPts val="1800"/>
              </a:spcAft>
              <a:buClr>
                <a:srgbClr val="002856"/>
              </a:buClr>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Who will be involved? Classroom teachers? Counseling staff delivering in certain classrooms?</a:t>
            </a:r>
          </a:p>
          <a:p>
            <a:pPr marL="457200" indent="-228600" fontAlgn="base">
              <a:lnSpc>
                <a:spcPct val="80000"/>
              </a:lnSpc>
              <a:spcAft>
                <a:spcPts val="1800"/>
              </a:spcAft>
              <a:buClr>
                <a:srgbClr val="002856"/>
              </a:buClr>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Will you be doing anonymous or identified screening?</a:t>
            </a:r>
          </a:p>
          <a:p>
            <a:pPr marL="457200" indent="-228600" fontAlgn="base">
              <a:lnSpc>
                <a:spcPct val="80000"/>
              </a:lnSpc>
              <a:spcAft>
                <a:spcPts val="1800"/>
              </a:spcAft>
              <a:buClr>
                <a:srgbClr val="002856"/>
              </a:buClr>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How will follow-up work? Who will be involved?</a:t>
            </a:r>
          </a:p>
        </p:txBody>
      </p:sp>
    </p:spTree>
    <p:extLst>
      <p:ext uri="{BB962C8B-B14F-4D97-AF65-F5344CB8AC3E}">
        <p14:creationId xmlns:p14="http://schemas.microsoft.com/office/powerpoint/2010/main" val="31552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3008-EB2E-7C4A-8CFD-3DEB818DAE66}"/>
              </a:ext>
            </a:extLst>
          </p:cNvPr>
          <p:cNvSpPr>
            <a:spLocks noGrp="1"/>
          </p:cNvSpPr>
          <p:nvPr>
            <p:ph type="title"/>
          </p:nvPr>
        </p:nvSpPr>
        <p:spPr/>
        <p:txBody>
          <a:bodyPr/>
          <a:lstStyle/>
          <a:p>
            <a:r>
              <a:rPr lang="en-US" dirty="0"/>
              <a:t>Our School Policy</a:t>
            </a:r>
          </a:p>
        </p:txBody>
      </p:sp>
      <p:sp>
        <p:nvSpPr>
          <p:cNvPr id="6" name="Text Placeholder 2">
            <a:extLst>
              <a:ext uri="{FF2B5EF4-FFF2-40B4-BE49-F238E27FC236}">
                <a16:creationId xmlns:a16="http://schemas.microsoft.com/office/drawing/2014/main" id="{318C83E9-A42F-8D4D-9D7F-A77D448E3020}"/>
              </a:ext>
            </a:extLst>
          </p:cNvPr>
          <p:cNvSpPr txBox="1">
            <a:spLocks/>
          </p:cNvSpPr>
          <p:nvPr/>
        </p:nvSpPr>
        <p:spPr>
          <a:xfrm>
            <a:off x="195492" y="1664680"/>
            <a:ext cx="11823474" cy="2043024"/>
          </a:xfrm>
          <a:prstGeom prst="rect">
            <a:avLst/>
          </a:prstGeom>
        </p:spPr>
        <p:txBody>
          <a:bodyPr/>
          <a:lstStyle>
            <a:lvl1pPr marL="0" indent="0" algn="l" defTabSz="457200" rtl="0" eaLnBrk="1" latinLnBrk="0" hangingPunct="1">
              <a:spcBef>
                <a:spcPts val="0"/>
              </a:spcBef>
              <a:spcAft>
                <a:spcPts val="1200"/>
              </a:spcAft>
              <a:buFontTx/>
              <a:buNone/>
              <a:defRPr sz="3200" kern="1200">
                <a:solidFill>
                  <a:srgbClr val="002856"/>
                </a:solidFill>
                <a:latin typeface="+mn-lt"/>
                <a:ea typeface="+mn-ea"/>
                <a:cs typeface="+mn-cs"/>
              </a:defRPr>
            </a:lvl1pPr>
            <a:lvl2pPr marL="457200" indent="-228600" algn="l" defTabSz="457200" rtl="0" eaLnBrk="1" latinLnBrk="0" hangingPunct="1">
              <a:spcBef>
                <a:spcPts val="0"/>
              </a:spcBef>
              <a:spcAft>
                <a:spcPts val="1200"/>
              </a:spcAft>
              <a:buFontTx/>
              <a:buNone/>
              <a:defRPr sz="3000" kern="1200" baseline="0">
                <a:solidFill>
                  <a:srgbClr val="002856"/>
                </a:solidFill>
                <a:latin typeface="+mn-lt"/>
                <a:ea typeface="+mn-ea"/>
                <a:cs typeface="+mn-cs"/>
              </a:defRPr>
            </a:lvl2pPr>
            <a:lvl3pPr marL="914400" indent="-457200" algn="l" defTabSz="457200" rtl="0" eaLnBrk="1" latinLnBrk="0" hangingPunct="1">
              <a:spcBef>
                <a:spcPts val="0"/>
              </a:spcBef>
              <a:spcAft>
                <a:spcPts val="1200"/>
              </a:spcAft>
              <a:buFontTx/>
              <a:buNone/>
              <a:defRPr sz="2800" kern="1200" baseline="0">
                <a:solidFill>
                  <a:srgbClr val="002856"/>
                </a:solidFill>
                <a:latin typeface="+mn-lt"/>
                <a:ea typeface="+mn-ea"/>
                <a:cs typeface="+mn-cs"/>
              </a:defRPr>
            </a:lvl3pPr>
            <a:lvl4pPr marL="1600200" indent="-228600" algn="l" defTabSz="457200" rtl="0" eaLnBrk="1" latinLnBrk="0" hangingPunct="1">
              <a:spcBef>
                <a:spcPct val="20000"/>
              </a:spcBef>
              <a:buFontTx/>
              <a:buNone/>
              <a:defRPr sz="2000" kern="1200">
                <a:solidFill>
                  <a:srgbClr val="002856"/>
                </a:solidFill>
                <a:latin typeface="+mn-lt"/>
                <a:ea typeface="+mn-ea"/>
                <a:cs typeface="+mn-cs"/>
              </a:defRPr>
            </a:lvl4pPr>
            <a:lvl5pPr marL="2057400" indent="-228600" algn="l" defTabSz="457200" rtl="0" eaLnBrk="1" latinLnBrk="0" hangingPunct="1">
              <a:spcBef>
                <a:spcPct val="20000"/>
              </a:spcBef>
              <a:buFontTx/>
              <a:buNone/>
              <a:defRPr sz="2000" kern="1200">
                <a:solidFill>
                  <a:srgbClr val="0028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228600" fontAlgn="base">
              <a:lnSpc>
                <a:spcPct val="80000"/>
              </a:lnSpc>
              <a:spcAft>
                <a:spcPts val="1800"/>
              </a:spcAft>
              <a:buClr>
                <a:srgbClr val="002856"/>
              </a:buClr>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Provide parents with any specific information they need to know from your school policy for handling crisis</a:t>
            </a:r>
          </a:p>
        </p:txBody>
      </p:sp>
    </p:spTree>
    <p:extLst>
      <p:ext uri="{BB962C8B-B14F-4D97-AF65-F5344CB8AC3E}">
        <p14:creationId xmlns:p14="http://schemas.microsoft.com/office/powerpoint/2010/main" val="128554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DD88-EDB1-F24C-8997-03D6A9345B4F}"/>
              </a:ext>
            </a:extLst>
          </p:cNvPr>
          <p:cNvSpPr>
            <a:spLocks noGrp="1"/>
          </p:cNvSpPr>
          <p:nvPr>
            <p:ph type="title"/>
          </p:nvPr>
        </p:nvSpPr>
        <p:spPr/>
        <p:txBody>
          <a:bodyPr/>
          <a:lstStyle/>
          <a:p>
            <a:r>
              <a:rPr lang="en-US" dirty="0"/>
              <a:t>Prevalence of Youth Suicide</a:t>
            </a:r>
          </a:p>
        </p:txBody>
      </p:sp>
      <p:sp>
        <p:nvSpPr>
          <p:cNvPr id="3" name="Text Placeholder 2">
            <a:extLst>
              <a:ext uri="{FF2B5EF4-FFF2-40B4-BE49-F238E27FC236}">
                <a16:creationId xmlns:a16="http://schemas.microsoft.com/office/drawing/2014/main" id="{53707015-398A-CF4F-ABBA-DFC596F5039F}"/>
              </a:ext>
            </a:extLst>
          </p:cNvPr>
          <p:cNvSpPr>
            <a:spLocks noGrp="1"/>
          </p:cNvSpPr>
          <p:nvPr>
            <p:ph type="body" sz="quarter" idx="10"/>
          </p:nvPr>
        </p:nvSpPr>
        <p:spPr/>
        <p:txBody>
          <a:bodyPr/>
          <a:lstStyle/>
          <a:p>
            <a:r>
              <a:rPr lang="en-US" dirty="0">
                <a:latin typeface="Calibri" panose="020F0502020204030204" pitchFamily="34" charset="0"/>
                <a:cs typeface="Calibri" panose="020F0502020204030204" pitchFamily="34" charset="0"/>
              </a:rPr>
              <a:t>In the past year, U.S. students report:</a:t>
            </a:r>
          </a:p>
          <a:p>
            <a:pPr marL="457200" indent="-228600">
              <a:lnSpc>
                <a:spcPct val="80000"/>
              </a:lnSpc>
              <a:buFont typeface="Arial" panose="020B0604020202020204" pitchFamily="34" charset="0"/>
              <a:buChar char="•"/>
            </a:pPr>
            <a:r>
              <a:rPr lang="en-US" dirty="0">
                <a:latin typeface="Calibri" panose="020F0502020204030204" pitchFamily="34" charset="0"/>
                <a:cs typeface="Calibri" panose="020F0502020204030204" pitchFamily="34" charset="0"/>
              </a:rPr>
              <a:t>Seriously considered attempting suicide (17%)</a:t>
            </a:r>
          </a:p>
          <a:p>
            <a:pPr marL="457200" indent="-228600">
              <a:lnSpc>
                <a:spcPct val="80000"/>
              </a:lnSpc>
              <a:buFont typeface="Arial" panose="020B0604020202020204" pitchFamily="34" charset="0"/>
              <a:buChar char="•"/>
            </a:pPr>
            <a:r>
              <a:rPr lang="en-US" dirty="0">
                <a:latin typeface="Calibri" panose="020F0502020204030204" pitchFamily="34" charset="0"/>
                <a:cs typeface="Calibri" panose="020F0502020204030204" pitchFamily="34" charset="0"/>
              </a:rPr>
              <a:t>Making a plan about how they would attempt suicide (14%)</a:t>
            </a:r>
          </a:p>
          <a:p>
            <a:pPr marL="457200" indent="-228600">
              <a:lnSpc>
                <a:spcPct val="80000"/>
              </a:lnSpc>
              <a:buFont typeface="Arial" panose="020B0604020202020204" pitchFamily="34" charset="0"/>
              <a:buChar char="•"/>
            </a:pPr>
            <a:r>
              <a:rPr lang="en-US" dirty="0">
                <a:latin typeface="Calibri" panose="020F0502020204030204" pitchFamily="34" charset="0"/>
                <a:cs typeface="Calibri" panose="020F0502020204030204" pitchFamily="34" charset="0"/>
              </a:rPr>
              <a:t>Attempting suicide one or more times (7%)</a:t>
            </a:r>
          </a:p>
          <a:p>
            <a:pPr marL="457200" indent="-228600">
              <a:lnSpc>
                <a:spcPct val="80000"/>
              </a:lnSpc>
              <a:buFont typeface="Arial" panose="020B0604020202020204" pitchFamily="34" charset="0"/>
              <a:buChar char="•"/>
            </a:pPr>
            <a:r>
              <a:rPr lang="en-US" dirty="0">
                <a:latin typeface="Calibri" panose="020F0502020204030204" pitchFamily="34" charset="0"/>
                <a:cs typeface="Calibri" panose="020F0502020204030204" pitchFamily="34" charset="0"/>
              </a:rPr>
              <a:t>Attempting suicide that resulted in an injury, poisoning, or overdose that had to be treated by a doctor or nurse (2%)</a:t>
            </a:r>
          </a:p>
        </p:txBody>
      </p:sp>
    </p:spTree>
    <p:extLst>
      <p:ext uri="{BB962C8B-B14F-4D97-AF65-F5344CB8AC3E}">
        <p14:creationId xmlns:p14="http://schemas.microsoft.com/office/powerpoint/2010/main" val="19050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E1CF-3D50-6C40-AE42-5C521519A040}"/>
              </a:ext>
            </a:extLst>
          </p:cNvPr>
          <p:cNvSpPr>
            <a:spLocks noGrp="1"/>
          </p:cNvSpPr>
          <p:nvPr>
            <p:ph type="title"/>
          </p:nvPr>
        </p:nvSpPr>
        <p:spPr/>
        <p:txBody>
          <a:bodyPr/>
          <a:lstStyle/>
          <a:p>
            <a:r>
              <a:rPr lang="en-US" dirty="0"/>
              <a:t>Access SOS Portal</a:t>
            </a:r>
          </a:p>
        </p:txBody>
      </p:sp>
      <p:sp>
        <p:nvSpPr>
          <p:cNvPr id="3" name="Text Placeholder 2">
            <a:extLst>
              <a:ext uri="{FF2B5EF4-FFF2-40B4-BE49-F238E27FC236}">
                <a16:creationId xmlns:a16="http://schemas.microsoft.com/office/drawing/2014/main" id="{70CA29EA-8481-5148-A54F-38DC18DB3C96}"/>
              </a:ext>
            </a:extLst>
          </p:cNvPr>
          <p:cNvSpPr>
            <a:spLocks noGrp="1"/>
          </p:cNvSpPr>
          <p:nvPr>
            <p:ph type="body" sz="quarter" idx="10"/>
          </p:nvPr>
        </p:nvSpPr>
        <p:spPr/>
        <p:txBody>
          <a:bodyPr/>
          <a:lstStyle/>
          <a:p>
            <a:pPr marL="457200" indent="-228600" fontAlgn="base">
              <a:lnSpc>
                <a:spcPct val="80000"/>
              </a:lnSpc>
              <a:spcAft>
                <a:spcPts val="1800"/>
              </a:spcAft>
              <a:buClr>
                <a:srgbClr val="002856"/>
              </a:buClr>
              <a:buFont typeface="Arial" panose="020B0604020202020204" pitchFamily="34" charset="0"/>
              <a:buChar char="•"/>
            </a:pPr>
            <a:r>
              <a:rPr lang="en-US" dirty="0">
                <a:latin typeface="Calibri" panose="020F0502020204030204" pitchFamily="34" charset="0"/>
                <a:cs typeface="Calibri" panose="020F0502020204030204" pitchFamily="34" charset="0"/>
              </a:rPr>
              <a:t>Visit </a:t>
            </a:r>
            <a:r>
              <a:rPr lang="en-US" dirty="0" err="1">
                <a:latin typeface="Calibri" panose="020F0502020204030204" pitchFamily="34" charset="0"/>
                <a:cs typeface="Calibri" panose="020F0502020204030204" pitchFamily="34" charset="0"/>
              </a:rPr>
              <a:t>sossignsofsuicide.org</a:t>
            </a:r>
            <a:r>
              <a:rPr lang="en-US" dirty="0">
                <a:latin typeface="Calibri" panose="020F0502020204030204" pitchFamily="34" charset="0"/>
                <a:cs typeface="Calibri" panose="020F0502020204030204" pitchFamily="34" charset="0"/>
              </a:rPr>
              <a:t>/parent </a:t>
            </a:r>
          </a:p>
          <a:p>
            <a:pPr marL="457200" indent="-228600" fontAlgn="base">
              <a:lnSpc>
                <a:spcPct val="80000"/>
              </a:lnSpc>
              <a:spcAft>
                <a:spcPts val="1800"/>
              </a:spcAft>
              <a:buClr>
                <a:srgbClr val="002856"/>
              </a:buClr>
              <a:buFont typeface="Arial" panose="020B0604020202020204" pitchFamily="34" charset="0"/>
              <a:buChar char="•"/>
            </a:pPr>
            <a:r>
              <a:rPr lang="en-US" dirty="0">
                <a:latin typeface="Calibri" panose="020F0502020204030204" pitchFamily="34" charset="0"/>
                <a:cs typeface="Calibri" panose="020F0502020204030204" pitchFamily="34" charset="0"/>
              </a:rPr>
              <a:t>View clips of the program videos to learn more about the program your child is receiving</a:t>
            </a:r>
          </a:p>
          <a:p>
            <a:pPr marL="457200" indent="-228600" fontAlgn="base">
              <a:lnSpc>
                <a:spcPct val="80000"/>
              </a:lnSpc>
              <a:spcAft>
                <a:spcPts val="1800"/>
              </a:spcAft>
              <a:buClr>
                <a:srgbClr val="002856"/>
              </a:buClr>
              <a:buFont typeface="Arial" panose="020B0604020202020204" pitchFamily="34" charset="0"/>
              <a:buChar char="•"/>
            </a:pPr>
            <a:r>
              <a:rPr lang="en-US" dirty="0">
                <a:latin typeface="Calibri" panose="020F0502020204030204" pitchFamily="34" charset="0"/>
                <a:cs typeface="Calibri" panose="020F0502020204030204" pitchFamily="34" charset="0"/>
              </a:rPr>
              <a:t>Take an anonymous mental health screening on behalf of your child and receive immediate results indicating whether it is likely that your child is experiencing depression</a:t>
            </a:r>
          </a:p>
        </p:txBody>
      </p:sp>
    </p:spTree>
    <p:extLst>
      <p:ext uri="{BB962C8B-B14F-4D97-AF65-F5344CB8AC3E}">
        <p14:creationId xmlns:p14="http://schemas.microsoft.com/office/powerpoint/2010/main" val="1541681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755B-ED7D-9345-9DFF-EF24B1C503B1}"/>
              </a:ext>
            </a:extLst>
          </p:cNvPr>
          <p:cNvSpPr>
            <a:spLocks noGrp="1"/>
          </p:cNvSpPr>
          <p:nvPr>
            <p:ph type="title"/>
          </p:nvPr>
        </p:nvSpPr>
        <p:spPr/>
        <p:txBody>
          <a:bodyPr/>
          <a:lstStyle/>
          <a:p>
            <a:r>
              <a:rPr lang="en-US" dirty="0"/>
              <a:t>Parent Access to SOS Portal</a:t>
            </a:r>
          </a:p>
        </p:txBody>
      </p:sp>
      <p:pic>
        <p:nvPicPr>
          <p:cNvPr id="4" name="Picture 3">
            <a:extLst>
              <a:ext uri="{FF2B5EF4-FFF2-40B4-BE49-F238E27FC236}">
                <a16:creationId xmlns:a16="http://schemas.microsoft.com/office/drawing/2014/main" id="{0B5AC0DA-B8C4-6248-8500-DCF4F31C8D4F}"/>
              </a:ext>
            </a:extLst>
          </p:cNvPr>
          <p:cNvPicPr>
            <a:picLocks noChangeAspect="1"/>
          </p:cNvPicPr>
          <p:nvPr/>
        </p:nvPicPr>
        <p:blipFill>
          <a:blip r:embed="rId3"/>
          <a:stretch>
            <a:fillRect/>
          </a:stretch>
        </p:blipFill>
        <p:spPr>
          <a:xfrm>
            <a:off x="3089563" y="3639366"/>
            <a:ext cx="3111802" cy="2259607"/>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30D3E7E6-9EAE-B947-B8B9-5F61FC6C1C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4" y="1495350"/>
            <a:ext cx="4724400" cy="1922001"/>
          </a:xfrm>
          <a:prstGeom prst="rect">
            <a:avLst/>
          </a:prstGeom>
        </p:spPr>
      </p:pic>
      <p:pic>
        <p:nvPicPr>
          <p:cNvPr id="6" name="Picture 5">
            <a:extLst>
              <a:ext uri="{FF2B5EF4-FFF2-40B4-BE49-F238E27FC236}">
                <a16:creationId xmlns:a16="http://schemas.microsoft.com/office/drawing/2014/main" id="{A71402CA-3A48-4E49-88C9-6D8CB68E0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4563" y="2740610"/>
            <a:ext cx="4091201" cy="3205536"/>
          </a:xfrm>
          <a:prstGeom prst="rect">
            <a:avLst/>
          </a:prstGeom>
        </p:spPr>
      </p:pic>
    </p:spTree>
    <p:extLst>
      <p:ext uri="{BB962C8B-B14F-4D97-AF65-F5344CB8AC3E}">
        <p14:creationId xmlns:p14="http://schemas.microsoft.com/office/powerpoint/2010/main" val="115806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01E0F5-2706-0D46-888B-DC7107A5A94F}"/>
              </a:ext>
            </a:extLst>
          </p:cNvPr>
          <p:cNvSpPr>
            <a:spLocks noGrp="1"/>
          </p:cNvSpPr>
          <p:nvPr>
            <p:ph sz="quarter" idx="12"/>
          </p:nvPr>
        </p:nvSpPr>
        <p:spPr/>
        <p:txBody>
          <a:bodyPr/>
          <a:lstStyle/>
          <a:p>
            <a:pPr marL="0" lvl="0" indent="0">
              <a:spcBef>
                <a:spcPts val="0"/>
              </a:spcBef>
              <a:spcAft>
                <a:spcPts val="1800"/>
              </a:spcAft>
            </a:pPr>
            <a:r>
              <a:rPr lang="en-US" sz="2800" b="1" dirty="0">
                <a:latin typeface="Calibri" panose="020F0502020204030204" pitchFamily="34" charset="0"/>
              </a:rPr>
              <a:t>Call 1-800-237-TALK (8255)</a:t>
            </a:r>
            <a:r>
              <a:rPr lang="en-US" sz="2800" dirty="0">
                <a:latin typeface="Calibri" panose="020F0502020204030204" pitchFamily="34" charset="0"/>
              </a:rPr>
              <a:t> National Suicide Prevention Lifeline: for 24/7, free and confidential support for people in distress, prevention and crisis resources for you or your loved ones.</a:t>
            </a:r>
            <a:endParaRPr lang="en-US" sz="2800" dirty="0"/>
          </a:p>
          <a:p>
            <a:pPr marL="0" indent="0">
              <a:spcBef>
                <a:spcPts val="0"/>
              </a:spcBef>
              <a:spcAft>
                <a:spcPts val="1800"/>
              </a:spcAft>
            </a:pPr>
            <a:r>
              <a:rPr lang="en-US" sz="2800" b="1" dirty="0">
                <a:latin typeface="Calibri" panose="020F0502020204030204" pitchFamily="34" charset="0"/>
              </a:rPr>
              <a:t>Text ACT to 741741</a:t>
            </a:r>
            <a:r>
              <a:rPr lang="en-US" sz="2800" dirty="0">
                <a:latin typeface="Calibri" panose="020F0502020204030204" pitchFamily="34" charset="0"/>
              </a:rPr>
              <a:t> Crisis Text Line for 24/7, free and crisis support.</a:t>
            </a:r>
          </a:p>
        </p:txBody>
      </p:sp>
      <p:pic>
        <p:nvPicPr>
          <p:cNvPr id="6" name="Content Placeholder 3">
            <a:extLst>
              <a:ext uri="{FF2B5EF4-FFF2-40B4-BE49-F238E27FC236}">
                <a16:creationId xmlns:a16="http://schemas.microsoft.com/office/drawing/2014/main" id="{F9E01DBD-10B1-BB4F-BA24-4BD30618B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891" y="2086810"/>
            <a:ext cx="2216323" cy="2438400"/>
          </a:xfrm>
          <a:prstGeom prst="rect">
            <a:avLst/>
          </a:prstGeom>
        </p:spPr>
      </p:pic>
      <p:pic>
        <p:nvPicPr>
          <p:cNvPr id="8" name="Google Shape;54;p13">
            <a:extLst>
              <a:ext uri="{FF2B5EF4-FFF2-40B4-BE49-F238E27FC236}">
                <a16:creationId xmlns:a16="http://schemas.microsoft.com/office/drawing/2014/main" id="{3B66E1D8-CC73-914B-AC92-1749C65BBDBD}"/>
              </a:ext>
            </a:extLst>
          </p:cNvPr>
          <p:cNvPicPr preferRelativeResize="0"/>
          <p:nvPr/>
        </p:nvPicPr>
        <p:blipFill>
          <a:blip r:embed="rId4">
            <a:alphaModFix/>
          </a:blip>
          <a:stretch>
            <a:fillRect/>
          </a:stretch>
        </p:blipFill>
        <p:spPr>
          <a:xfrm>
            <a:off x="4135581" y="2565862"/>
            <a:ext cx="2514601" cy="1351656"/>
          </a:xfrm>
          <a:prstGeom prst="rect">
            <a:avLst/>
          </a:prstGeom>
          <a:noFill/>
          <a:ln>
            <a:noFill/>
          </a:ln>
        </p:spPr>
      </p:pic>
      <p:sp>
        <p:nvSpPr>
          <p:cNvPr id="9" name="Google Shape;55;p13">
            <a:extLst>
              <a:ext uri="{FF2B5EF4-FFF2-40B4-BE49-F238E27FC236}">
                <a16:creationId xmlns:a16="http://schemas.microsoft.com/office/drawing/2014/main" id="{964D633D-D1B3-364F-A5A1-86539D353CB8}"/>
              </a:ext>
            </a:extLst>
          </p:cNvPr>
          <p:cNvSpPr txBox="1"/>
          <p:nvPr/>
        </p:nvSpPr>
        <p:spPr>
          <a:xfrm>
            <a:off x="4298705" y="3623254"/>
            <a:ext cx="2205600" cy="73039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latin typeface="Helvetica Neue"/>
                <a:ea typeface="Helvetica Neue"/>
                <a:cs typeface="Helvetica Neue"/>
                <a:sym typeface="Helvetica Neue"/>
              </a:rPr>
              <a:t>Text </a:t>
            </a:r>
            <a:r>
              <a:rPr lang="en" sz="1500" b="1" dirty="0">
                <a:solidFill>
                  <a:srgbClr val="E40B14"/>
                </a:solidFill>
                <a:latin typeface="Helvetica Neue"/>
                <a:ea typeface="Helvetica Neue"/>
                <a:cs typeface="Helvetica Neue"/>
                <a:sym typeface="Helvetica Neue"/>
              </a:rPr>
              <a:t>ACT </a:t>
            </a:r>
            <a:r>
              <a:rPr lang="en" sz="1500" dirty="0">
                <a:latin typeface="Helvetica Neue"/>
                <a:ea typeface="Helvetica Neue"/>
                <a:cs typeface="Helvetica Neue"/>
                <a:sym typeface="Helvetica Neue"/>
              </a:rPr>
              <a:t>to 741741.</a:t>
            </a:r>
            <a:endParaRPr sz="1500" dirty="0">
              <a:latin typeface="Helvetica Neue"/>
              <a:ea typeface="Helvetica Neue"/>
              <a:cs typeface="Helvetica Neue"/>
              <a:sym typeface="Helvetica Neue"/>
            </a:endParaRPr>
          </a:p>
        </p:txBody>
      </p:sp>
      <p:sp>
        <p:nvSpPr>
          <p:cNvPr id="10" name="Title 1">
            <a:extLst>
              <a:ext uri="{FF2B5EF4-FFF2-40B4-BE49-F238E27FC236}">
                <a16:creationId xmlns:a16="http://schemas.microsoft.com/office/drawing/2014/main" id="{806AE4F1-1B33-A14E-BD9B-62E0C2C91A27}"/>
              </a:ext>
            </a:extLst>
          </p:cNvPr>
          <p:cNvSpPr txBox="1">
            <a:spLocks/>
          </p:cNvSpPr>
          <p:nvPr/>
        </p:nvSpPr>
        <p:spPr>
          <a:xfrm>
            <a:off x="195491" y="693138"/>
            <a:ext cx="11620362" cy="80221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2856"/>
                </a:solidFill>
              </a:rPr>
              <a:t>National Resources</a:t>
            </a:r>
          </a:p>
        </p:txBody>
      </p:sp>
      <p:sp>
        <p:nvSpPr>
          <p:cNvPr id="11" name="Rectangle 10">
            <a:extLst>
              <a:ext uri="{FF2B5EF4-FFF2-40B4-BE49-F238E27FC236}">
                <a16:creationId xmlns:a16="http://schemas.microsoft.com/office/drawing/2014/main" id="{25717C27-6C76-6041-91C0-E7125B7FB0C9}"/>
              </a:ext>
            </a:extLst>
          </p:cNvPr>
          <p:cNvSpPr/>
          <p:nvPr/>
        </p:nvSpPr>
        <p:spPr>
          <a:xfrm>
            <a:off x="2189018" y="6293281"/>
            <a:ext cx="5292436" cy="349583"/>
          </a:xfrm>
          <a:prstGeom prst="rect">
            <a:avLst/>
          </a:prstGeom>
        </p:spPr>
        <p:txBody>
          <a:bodyPr wrap="square">
            <a:spAutoFit/>
          </a:bodyPr>
          <a:lstStyle/>
          <a:p>
            <a:pPr algn="r" fontAlgn="base">
              <a:lnSpc>
                <a:spcPct val="110000"/>
              </a:lnSpc>
              <a:spcBef>
                <a:spcPct val="0"/>
              </a:spcBef>
              <a:spcAft>
                <a:spcPct val="0"/>
              </a:spcAft>
            </a:pPr>
            <a:r>
              <a:rPr lang="en-US" sz="1600" dirty="0">
                <a:solidFill>
                  <a:srgbClr val="002F5F"/>
                </a:solidFill>
                <a:latin typeface="Calibri" panose="020F0502020204030204" pitchFamily="34" charset="0"/>
              </a:rPr>
              <a:t>Handout: Local Resources</a:t>
            </a:r>
          </a:p>
        </p:txBody>
      </p:sp>
    </p:spTree>
    <p:extLst>
      <p:ext uri="{BB962C8B-B14F-4D97-AF65-F5344CB8AC3E}">
        <p14:creationId xmlns:p14="http://schemas.microsoft.com/office/powerpoint/2010/main" val="303926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8F2A01-909D-884A-A789-4E2C722D6146}"/>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1908603D-678F-BA43-8413-D5780968C78C}"/>
              </a:ext>
            </a:extLst>
          </p:cNvPr>
          <p:cNvSpPr>
            <a:spLocks noGrp="1"/>
          </p:cNvSpPr>
          <p:nvPr>
            <p:ph type="body" sz="quarter" idx="10"/>
          </p:nvPr>
        </p:nvSpPr>
        <p:spPr/>
        <p:txBody>
          <a:bodyPr/>
          <a:lstStyle/>
          <a:p>
            <a:pPr lvl="0">
              <a:spcAft>
                <a:spcPts val="0"/>
              </a:spcAft>
            </a:pPr>
            <a:r>
              <a:rPr lang="en-US" sz="2000" dirty="0">
                <a:solidFill>
                  <a:schemeClr val="tx1"/>
                </a:solidFill>
                <a:latin typeface="Calibri" panose="020F0502020204030204" pitchFamily="34" charset="0"/>
              </a:rPr>
              <a:t>Carrie Schaefer, 8</a:t>
            </a:r>
            <a:r>
              <a:rPr lang="en-US" sz="2000" baseline="30000" dirty="0">
                <a:solidFill>
                  <a:schemeClr val="tx1"/>
                </a:solidFill>
                <a:latin typeface="Calibri" panose="020F0502020204030204" pitchFamily="34" charset="0"/>
              </a:rPr>
              <a:t>th</a:t>
            </a:r>
            <a:r>
              <a:rPr lang="en-US" sz="2000" dirty="0">
                <a:solidFill>
                  <a:schemeClr val="tx1"/>
                </a:solidFill>
                <a:latin typeface="Calibri" panose="020F0502020204030204" pitchFamily="34" charset="0"/>
              </a:rPr>
              <a:t> Grade School Counselor</a:t>
            </a:r>
          </a:p>
          <a:p>
            <a:pPr lvl="0">
              <a:spcAft>
                <a:spcPts val="0"/>
              </a:spcAft>
            </a:pPr>
            <a:r>
              <a:rPr lang="en-US" sz="2000" dirty="0">
                <a:solidFill>
                  <a:schemeClr val="tx1"/>
                </a:solidFill>
                <a:latin typeface="Calibri" panose="020F0502020204030204" pitchFamily="34" charset="0"/>
                <a:hlinkClick r:id="rId3"/>
              </a:rPr>
              <a:t>carrie.Schaefer@apsva.us</a:t>
            </a:r>
            <a:endParaRPr lang="en-US" sz="2000" dirty="0">
              <a:solidFill>
                <a:schemeClr val="tx1"/>
              </a:solidFill>
              <a:latin typeface="Calibri" panose="020F0502020204030204" pitchFamily="34" charset="0"/>
            </a:endParaRPr>
          </a:p>
          <a:p>
            <a:pPr lvl="0">
              <a:spcAft>
                <a:spcPts val="0"/>
              </a:spcAft>
            </a:pPr>
            <a:endParaRPr lang="en-US" sz="2000" dirty="0">
              <a:solidFill>
                <a:schemeClr val="tx1"/>
              </a:solidFill>
              <a:latin typeface="Calibri" panose="020F0502020204030204" pitchFamily="34" charset="0"/>
            </a:endParaRPr>
          </a:p>
          <a:p>
            <a:pPr lvl="0">
              <a:spcAft>
                <a:spcPts val="0"/>
              </a:spcAft>
            </a:pPr>
            <a:r>
              <a:rPr lang="en-US" sz="2000" dirty="0">
                <a:solidFill>
                  <a:schemeClr val="tx1"/>
                </a:solidFill>
                <a:latin typeface="Calibri" panose="020F0502020204030204" pitchFamily="34" charset="0"/>
              </a:rPr>
              <a:t>Janae Rittenhouse, Director of Counseling</a:t>
            </a:r>
          </a:p>
          <a:p>
            <a:pPr lvl="0">
              <a:spcAft>
                <a:spcPts val="0"/>
              </a:spcAft>
            </a:pPr>
            <a:r>
              <a:rPr lang="en-US" sz="2000" dirty="0">
                <a:solidFill>
                  <a:schemeClr val="tx1"/>
                </a:solidFill>
                <a:latin typeface="Calibri" panose="020F0502020204030204" pitchFamily="34" charset="0"/>
                <a:hlinkClick r:id="rId4"/>
              </a:rPr>
              <a:t>janae.Rittenhouse@apsva.us</a:t>
            </a:r>
            <a:endParaRPr lang="en-US" sz="2000" dirty="0">
              <a:solidFill>
                <a:schemeClr val="tx1"/>
              </a:solidFill>
              <a:latin typeface="Calibri" panose="020F0502020204030204" pitchFamily="34" charset="0"/>
            </a:endParaRPr>
          </a:p>
          <a:p>
            <a:pPr lvl="0">
              <a:spcAft>
                <a:spcPts val="0"/>
              </a:spcAft>
            </a:pPr>
            <a:endParaRPr lang="en-US" sz="2000" dirty="0">
              <a:solidFill>
                <a:schemeClr val="tx1"/>
              </a:solidFill>
              <a:latin typeface="Calibri" panose="020F0502020204030204" pitchFamily="34" charset="0"/>
            </a:endParaRPr>
          </a:p>
          <a:p>
            <a:pPr lvl="0">
              <a:spcAft>
                <a:spcPts val="0"/>
              </a:spcAft>
            </a:pPr>
            <a:r>
              <a:rPr lang="en-US" sz="2000" dirty="0">
                <a:solidFill>
                  <a:schemeClr val="tx1"/>
                </a:solidFill>
                <a:latin typeface="Calibri" panose="020F0502020204030204" pitchFamily="34" charset="0"/>
              </a:rPr>
              <a:t>Lisa Moore, 8</a:t>
            </a:r>
            <a:r>
              <a:rPr lang="en-US" sz="2000" baseline="30000" dirty="0">
                <a:solidFill>
                  <a:schemeClr val="tx1"/>
                </a:solidFill>
                <a:latin typeface="Calibri" panose="020F0502020204030204" pitchFamily="34" charset="0"/>
              </a:rPr>
              <a:t>th</a:t>
            </a:r>
            <a:r>
              <a:rPr lang="en-US" sz="2000" dirty="0">
                <a:solidFill>
                  <a:schemeClr val="tx1"/>
                </a:solidFill>
                <a:latin typeface="Calibri" panose="020F0502020204030204" pitchFamily="34" charset="0"/>
              </a:rPr>
              <a:t> Grade Administrator</a:t>
            </a:r>
          </a:p>
          <a:p>
            <a:pPr lvl="0">
              <a:spcAft>
                <a:spcPts val="0"/>
              </a:spcAft>
            </a:pPr>
            <a:r>
              <a:rPr lang="en-US" sz="2000" dirty="0">
                <a:solidFill>
                  <a:schemeClr val="tx1"/>
                </a:solidFill>
                <a:latin typeface="Calibri" panose="020F0502020204030204" pitchFamily="34" charset="0"/>
                <a:hlinkClick r:id="rId5"/>
              </a:rPr>
              <a:t>lisa.moore@apsva.us</a:t>
            </a:r>
            <a:endParaRPr lang="en-US" sz="2000" dirty="0">
              <a:solidFill>
                <a:schemeClr val="tx1"/>
              </a:solidFill>
              <a:latin typeface="Calibri" panose="020F0502020204030204" pitchFamily="34" charset="0"/>
            </a:endParaRPr>
          </a:p>
          <a:p>
            <a:pPr lvl="0">
              <a:spcAft>
                <a:spcPts val="0"/>
              </a:spcAft>
            </a:pPr>
            <a:endParaRPr lang="en-US" sz="2000" dirty="0">
              <a:solidFill>
                <a:schemeClr val="tx1"/>
              </a:solidFill>
              <a:latin typeface="Calibri" panose="020F0502020204030204" pitchFamily="34" charset="0"/>
            </a:endParaRPr>
          </a:p>
          <a:p>
            <a:pPr lvl="0">
              <a:spcAft>
                <a:spcPts val="0"/>
              </a:spcAft>
            </a:pPr>
            <a:r>
              <a:rPr lang="en-US" sz="2000" dirty="0">
                <a:solidFill>
                  <a:schemeClr val="tx1"/>
                </a:solidFill>
                <a:latin typeface="Calibri" panose="020F0502020204030204" pitchFamily="34" charset="0"/>
              </a:rPr>
              <a:t>Ellen Smith, DHMS Principal</a:t>
            </a:r>
          </a:p>
          <a:p>
            <a:pPr lvl="0">
              <a:spcAft>
                <a:spcPts val="0"/>
              </a:spcAft>
            </a:pPr>
            <a:r>
              <a:rPr lang="en-US" sz="2000" dirty="0">
                <a:solidFill>
                  <a:schemeClr val="tx1"/>
                </a:solidFill>
                <a:latin typeface="Calibri" panose="020F0502020204030204" pitchFamily="34" charset="0"/>
                <a:hlinkClick r:id="rId6"/>
              </a:rPr>
              <a:t>ellen.smith@apsva.us</a:t>
            </a:r>
            <a:endParaRPr lang="en-US" sz="2000" dirty="0">
              <a:solidFill>
                <a:schemeClr val="tx1"/>
              </a:solidFill>
              <a:latin typeface="Calibri" panose="020F0502020204030204" pitchFamily="34" charset="0"/>
            </a:endParaRPr>
          </a:p>
          <a:p>
            <a:pPr lvl="0">
              <a:spcAft>
                <a:spcPts val="0"/>
              </a:spcAft>
            </a:pPr>
            <a:endParaRPr lang="en-US" sz="1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8814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278563-528E-BA4C-9B19-742108929818}"/>
              </a:ext>
            </a:extLst>
          </p:cNvPr>
          <p:cNvSpPr>
            <a:spLocks noGrp="1"/>
          </p:cNvSpPr>
          <p:nvPr>
            <p:ph type="title"/>
          </p:nvPr>
        </p:nvSpPr>
        <p:spPr/>
        <p:txBody>
          <a:bodyPr/>
          <a:lstStyle/>
          <a:p>
            <a:r>
              <a:rPr lang="en-US" dirty="0"/>
              <a:t>References: SOS Program Evaluations</a:t>
            </a:r>
          </a:p>
        </p:txBody>
      </p:sp>
      <p:sp>
        <p:nvSpPr>
          <p:cNvPr id="6" name="Text Placeholder 5">
            <a:extLst>
              <a:ext uri="{FF2B5EF4-FFF2-40B4-BE49-F238E27FC236}">
                <a16:creationId xmlns:a16="http://schemas.microsoft.com/office/drawing/2014/main" id="{243FE360-0417-0140-9BE7-B937ACD72158}"/>
              </a:ext>
            </a:extLst>
          </p:cNvPr>
          <p:cNvSpPr>
            <a:spLocks noGrp="1"/>
          </p:cNvSpPr>
          <p:nvPr>
            <p:ph type="body" sz="quarter" idx="10"/>
          </p:nvPr>
        </p:nvSpPr>
        <p:spPr/>
        <p:txBody>
          <a:bodyPr/>
          <a:lstStyle/>
          <a:p>
            <a:pPr marL="228600" indent="-457200"/>
            <a:r>
              <a:rPr lang="en-US" sz="2300" dirty="0" err="1">
                <a:latin typeface="Calibri" panose="020F0502020204030204" pitchFamily="34" charset="0"/>
              </a:rPr>
              <a:t>Aseltine</a:t>
            </a:r>
            <a:r>
              <a:rPr lang="en-US" sz="2300" dirty="0">
                <a:latin typeface="Calibri" panose="020F0502020204030204" pitchFamily="34" charset="0"/>
              </a:rPr>
              <a:t>, R., James, A,, Schilling, E.A., &amp; </a:t>
            </a:r>
            <a:r>
              <a:rPr lang="en-US" sz="2300" dirty="0" err="1">
                <a:latin typeface="Calibri" panose="020F0502020204030204" pitchFamily="34" charset="0"/>
              </a:rPr>
              <a:t>Glanovsky</a:t>
            </a:r>
            <a:r>
              <a:rPr lang="en-US" sz="2300" dirty="0">
                <a:latin typeface="Calibri" panose="020F0502020204030204" pitchFamily="34" charset="0"/>
              </a:rPr>
              <a:t>, J. (2007). Evaluating the SOS suicide prevention program: A replication and extension. </a:t>
            </a:r>
            <a:r>
              <a:rPr lang="en-US" sz="2300" i="1" dirty="0">
                <a:latin typeface="Calibri" panose="020F0502020204030204" pitchFamily="34" charset="0"/>
              </a:rPr>
              <a:t>BMC Public Health 18(</a:t>
            </a:r>
            <a:r>
              <a:rPr lang="en-US" sz="2300" dirty="0">
                <a:latin typeface="Calibri" panose="020F0502020204030204" pitchFamily="34" charset="0"/>
              </a:rPr>
              <a:t>7), 161.</a:t>
            </a:r>
          </a:p>
          <a:p>
            <a:pPr marL="228600" indent="-457200"/>
            <a:r>
              <a:rPr lang="en-US" sz="2300" dirty="0" err="1">
                <a:latin typeface="Calibri" panose="020F0502020204030204" pitchFamily="34" charset="0"/>
              </a:rPr>
              <a:t>Aseltine</a:t>
            </a:r>
            <a:r>
              <a:rPr lang="en-US" sz="2300" dirty="0">
                <a:latin typeface="Calibri" panose="020F0502020204030204" pitchFamily="34" charset="0"/>
              </a:rPr>
              <a:t>, R.H., and </a:t>
            </a:r>
            <a:r>
              <a:rPr lang="en-US" sz="2300" dirty="0" err="1">
                <a:latin typeface="Calibri" panose="020F0502020204030204" pitchFamily="34" charset="0"/>
              </a:rPr>
              <a:t>DeMartino</a:t>
            </a:r>
            <a:r>
              <a:rPr lang="en-US" sz="2300" dirty="0">
                <a:latin typeface="Calibri" panose="020F0502020204030204" pitchFamily="34" charset="0"/>
              </a:rPr>
              <a:t>, R. (2004). An outcome evaluation of the SOS suicide prevention program. </a:t>
            </a:r>
            <a:r>
              <a:rPr lang="en-US" sz="2300" i="1" dirty="0">
                <a:latin typeface="Calibri" panose="020F0502020204030204" pitchFamily="34" charset="0"/>
              </a:rPr>
              <a:t>American Journal of Public Health 94</a:t>
            </a:r>
            <a:r>
              <a:rPr lang="en-US" sz="2300" dirty="0">
                <a:latin typeface="Calibri" panose="020F0502020204030204" pitchFamily="34" charset="0"/>
              </a:rPr>
              <a:t>(03)</a:t>
            </a:r>
            <a:r>
              <a:rPr lang="en-US" sz="2300" i="1" dirty="0">
                <a:latin typeface="Calibri" panose="020F0502020204030204" pitchFamily="34" charset="0"/>
              </a:rPr>
              <a:t>, </a:t>
            </a:r>
            <a:r>
              <a:rPr lang="en-US" sz="2300" dirty="0">
                <a:latin typeface="Calibri" panose="020F0502020204030204" pitchFamily="34" charset="0"/>
              </a:rPr>
              <a:t>446-51.</a:t>
            </a:r>
            <a:endParaRPr lang="en-US" sz="2300" dirty="0">
              <a:latin typeface="Calibri" panose="020F0502020204030204" pitchFamily="34" charset="0"/>
              <a:ea typeface="Times New Roman"/>
              <a:cs typeface="Times New Roman"/>
            </a:endParaRPr>
          </a:p>
          <a:p>
            <a:pPr marL="228600" indent="-457200"/>
            <a:r>
              <a:rPr lang="en-US" sz="2300" dirty="0">
                <a:latin typeface="Calibri" panose="020F0502020204030204" pitchFamily="34" charset="0"/>
                <a:ea typeface="Times New Roman"/>
                <a:cs typeface="Times New Roman"/>
              </a:rPr>
              <a:t>Schilling, E.A., </a:t>
            </a:r>
            <a:r>
              <a:rPr lang="en-US" sz="2300" dirty="0" err="1">
                <a:latin typeface="Calibri" panose="020F0502020204030204" pitchFamily="34" charset="0"/>
                <a:ea typeface="Times New Roman"/>
                <a:cs typeface="Times New Roman"/>
              </a:rPr>
              <a:t>Aseltine</a:t>
            </a:r>
            <a:r>
              <a:rPr lang="en-US" sz="2300" dirty="0">
                <a:latin typeface="Calibri" panose="020F0502020204030204" pitchFamily="34" charset="0"/>
                <a:ea typeface="Times New Roman"/>
                <a:cs typeface="Times New Roman"/>
              </a:rPr>
              <a:t>, R.H. &amp; James, A. (2016). The SOS suicide prevention program: further evidence of efficacy and effectiveness. </a:t>
            </a:r>
            <a:r>
              <a:rPr lang="en-US" sz="2300" i="1" dirty="0">
                <a:latin typeface="Calibri" panose="020F0502020204030204" pitchFamily="34" charset="0"/>
                <a:ea typeface="Times New Roman"/>
                <a:cs typeface="Times New Roman"/>
              </a:rPr>
              <a:t>Prevention Science</a:t>
            </a:r>
            <a:r>
              <a:rPr lang="en-US" sz="2300" dirty="0">
                <a:latin typeface="Calibri" panose="020F0502020204030204" pitchFamily="34" charset="0"/>
                <a:ea typeface="Times New Roman"/>
                <a:cs typeface="Times New Roman"/>
              </a:rPr>
              <a:t> </a:t>
            </a:r>
            <a:r>
              <a:rPr lang="en-US" sz="2300" i="1" dirty="0">
                <a:latin typeface="Calibri" panose="020F0502020204030204" pitchFamily="34" charset="0"/>
                <a:ea typeface="Times New Roman"/>
                <a:cs typeface="Times New Roman"/>
              </a:rPr>
              <a:t>17</a:t>
            </a:r>
            <a:r>
              <a:rPr lang="en-US" sz="2300" dirty="0">
                <a:latin typeface="Calibri" panose="020F0502020204030204" pitchFamily="34" charset="0"/>
                <a:ea typeface="Times New Roman"/>
                <a:cs typeface="Times New Roman"/>
              </a:rPr>
              <a:t>(2)</a:t>
            </a:r>
            <a:r>
              <a:rPr lang="en-US" sz="2300" i="1" dirty="0">
                <a:latin typeface="Calibri" panose="020F0502020204030204" pitchFamily="34" charset="0"/>
                <a:ea typeface="Times New Roman"/>
                <a:cs typeface="Times New Roman"/>
              </a:rPr>
              <a:t>, </a:t>
            </a:r>
            <a:r>
              <a:rPr lang="en-US" sz="2300" dirty="0">
                <a:latin typeface="Calibri" panose="020F0502020204030204" pitchFamily="34" charset="0"/>
                <a:ea typeface="Times New Roman"/>
                <a:cs typeface="Times New Roman"/>
              </a:rPr>
              <a:t>157-66.</a:t>
            </a:r>
            <a:endParaRPr lang="en-US" sz="2300" dirty="0">
              <a:latin typeface="Calibri" panose="020F0502020204030204" pitchFamily="34" charset="0"/>
            </a:endParaRPr>
          </a:p>
        </p:txBody>
      </p:sp>
    </p:spTree>
    <p:extLst>
      <p:ext uri="{BB962C8B-B14F-4D97-AF65-F5344CB8AC3E}">
        <p14:creationId xmlns:p14="http://schemas.microsoft.com/office/powerpoint/2010/main" val="72132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6E49-38F2-F140-85C0-CB6BE090B78F}"/>
              </a:ext>
            </a:extLst>
          </p:cNvPr>
          <p:cNvSpPr>
            <a:spLocks noGrp="1"/>
          </p:cNvSpPr>
          <p:nvPr>
            <p:ph type="title"/>
          </p:nvPr>
        </p:nvSpPr>
        <p:spPr/>
        <p:txBody>
          <a:bodyPr/>
          <a:lstStyle/>
          <a:p>
            <a:r>
              <a:rPr lang="en-US" dirty="0"/>
              <a:t>References: Parent Education</a:t>
            </a:r>
          </a:p>
        </p:txBody>
      </p:sp>
      <p:sp>
        <p:nvSpPr>
          <p:cNvPr id="3" name="Text Placeholder 2">
            <a:extLst>
              <a:ext uri="{FF2B5EF4-FFF2-40B4-BE49-F238E27FC236}">
                <a16:creationId xmlns:a16="http://schemas.microsoft.com/office/drawing/2014/main" id="{AB25A984-2E28-144A-BB61-FAA8813EF0AA}"/>
              </a:ext>
            </a:extLst>
          </p:cNvPr>
          <p:cNvSpPr>
            <a:spLocks noGrp="1"/>
          </p:cNvSpPr>
          <p:nvPr>
            <p:ph type="body" sz="quarter" idx="10"/>
          </p:nvPr>
        </p:nvSpPr>
        <p:spPr/>
        <p:txBody>
          <a:bodyPr/>
          <a:lstStyle/>
          <a:p>
            <a:pPr marL="228600" indent="-457200"/>
            <a:r>
              <a:rPr lang="en-US" sz="2300" dirty="0">
                <a:cs typeface="Calibri"/>
              </a:rPr>
              <a:t>Klaus, N. M., </a:t>
            </a:r>
            <a:r>
              <a:rPr lang="en-US" sz="2300" dirty="0" err="1">
                <a:cs typeface="Calibri"/>
              </a:rPr>
              <a:t>Mobilio</a:t>
            </a:r>
            <a:r>
              <a:rPr lang="en-US" sz="2300" dirty="0">
                <a:cs typeface="Calibri"/>
              </a:rPr>
              <a:t>, A., King, C. A. (2009). Parent-adolescent agreement concerning adolescents’ suicidal thoughts and behaviors.  </a:t>
            </a:r>
            <a:r>
              <a:rPr lang="en-US" sz="2300" i="1" dirty="0">
                <a:cs typeface="Calibri"/>
              </a:rPr>
              <a:t>Journal of Clinical Child &amp; Adolescent Psychiatry,</a:t>
            </a:r>
            <a:r>
              <a:rPr lang="en-US" sz="2300" dirty="0">
                <a:cs typeface="Calibri"/>
              </a:rPr>
              <a:t> 32(2), 245-255.</a:t>
            </a:r>
          </a:p>
          <a:p>
            <a:pPr marL="228600" indent="-457200"/>
            <a:r>
              <a:rPr lang="en-US" sz="2300" dirty="0">
                <a:cs typeface="Calibri"/>
              </a:rPr>
              <a:t>Spicer, R. S. and Miller, T. R. (2000). Suicide acts in 8 states: Incidence and case fatality rates by demographics and method. (2000). </a:t>
            </a:r>
            <a:r>
              <a:rPr lang="en-US" sz="2300" i="1" dirty="0">
                <a:cs typeface="Calibri"/>
              </a:rPr>
              <a:t>American Journal of Public Health,</a:t>
            </a:r>
            <a:r>
              <a:rPr lang="en-US" sz="2300" dirty="0">
                <a:cs typeface="Calibri"/>
              </a:rPr>
              <a:t> </a:t>
            </a:r>
            <a:r>
              <a:rPr lang="en-US" sz="2300" i="1" dirty="0">
                <a:cs typeface="Calibri"/>
              </a:rPr>
              <a:t>90</a:t>
            </a:r>
            <a:r>
              <a:rPr lang="en-US" sz="2300" dirty="0">
                <a:cs typeface="Calibri"/>
              </a:rPr>
              <a:t>(12), 1885-1891. </a:t>
            </a:r>
          </a:p>
          <a:p>
            <a:pPr marL="228600" indent="-457200"/>
            <a:r>
              <a:rPr lang="en-US" sz="2300" dirty="0">
                <a:cs typeface="Calibri"/>
              </a:rPr>
              <a:t>Brent, D. A., </a:t>
            </a:r>
            <a:r>
              <a:rPr lang="en-US" sz="2300" dirty="0" err="1">
                <a:cs typeface="Calibri"/>
              </a:rPr>
              <a:t>Perper</a:t>
            </a:r>
            <a:r>
              <a:rPr lang="en-US" sz="2300" dirty="0">
                <a:cs typeface="Calibri"/>
              </a:rPr>
              <a:t>, J. A., Allman, C. J., Moritz, G. M., </a:t>
            </a:r>
            <a:r>
              <a:rPr lang="en-US" sz="2300" dirty="0" err="1">
                <a:cs typeface="Calibri"/>
              </a:rPr>
              <a:t>Wartella</a:t>
            </a:r>
            <a:r>
              <a:rPr lang="en-US" sz="2300" dirty="0">
                <a:cs typeface="Calibri"/>
              </a:rPr>
              <a:t>, M. E., &amp; </a:t>
            </a:r>
            <a:r>
              <a:rPr lang="en-US" sz="2300" dirty="0" err="1">
                <a:cs typeface="Calibri"/>
              </a:rPr>
              <a:t>Zelenak</a:t>
            </a:r>
            <a:r>
              <a:rPr lang="en-US" sz="2300" dirty="0">
                <a:cs typeface="Calibri"/>
              </a:rPr>
              <a:t>, J. P. (1991). The presence and accessibility of firearms in the homes of adolescent suicides. </a:t>
            </a:r>
            <a:r>
              <a:rPr lang="en-US" sz="2300" i="1" dirty="0">
                <a:cs typeface="Calibri"/>
              </a:rPr>
              <a:t>Journal of American Medical Association,</a:t>
            </a:r>
            <a:r>
              <a:rPr lang="en-US" sz="2300" dirty="0">
                <a:cs typeface="Calibri"/>
              </a:rPr>
              <a:t> </a:t>
            </a:r>
            <a:r>
              <a:rPr lang="en-US" sz="2300" i="1" dirty="0">
                <a:cs typeface="Calibri"/>
              </a:rPr>
              <a:t>266</a:t>
            </a:r>
            <a:r>
              <a:rPr lang="en-US" sz="2300" dirty="0">
                <a:cs typeface="Calibri"/>
              </a:rPr>
              <a:t>(21), 2989-9295.</a:t>
            </a:r>
          </a:p>
          <a:p>
            <a:pPr marL="228600" indent="-457200"/>
            <a:r>
              <a:rPr lang="en-US" sz="2300" dirty="0">
                <a:cs typeface="Calibri"/>
              </a:rPr>
              <a:t>Miller, M., Azrael, D., &amp; Hemenway, D. (2002). Household firearm ownership and suicide rates in the United States. </a:t>
            </a:r>
            <a:r>
              <a:rPr lang="en-US" sz="2300" i="1" dirty="0">
                <a:cs typeface="Calibri"/>
              </a:rPr>
              <a:t>Epidemiology,</a:t>
            </a:r>
            <a:r>
              <a:rPr lang="en-US" sz="2300" dirty="0">
                <a:cs typeface="Calibri"/>
              </a:rPr>
              <a:t> </a:t>
            </a:r>
            <a:r>
              <a:rPr lang="en-US" sz="2300" i="1" dirty="0">
                <a:cs typeface="Calibri"/>
              </a:rPr>
              <a:t>13</a:t>
            </a:r>
            <a:r>
              <a:rPr lang="en-US" sz="2300" dirty="0">
                <a:cs typeface="Calibri"/>
              </a:rPr>
              <a:t>(5), 517-524.</a:t>
            </a:r>
            <a:endParaRPr lang="en-US" sz="2300" dirty="0"/>
          </a:p>
        </p:txBody>
      </p:sp>
    </p:spTree>
    <p:extLst>
      <p:ext uri="{BB962C8B-B14F-4D97-AF65-F5344CB8AC3E}">
        <p14:creationId xmlns:p14="http://schemas.microsoft.com/office/powerpoint/2010/main" val="368541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025C-4938-D74C-AF16-1A8D4BA16B79}"/>
              </a:ext>
            </a:extLst>
          </p:cNvPr>
          <p:cNvSpPr>
            <a:spLocks noGrp="1"/>
          </p:cNvSpPr>
          <p:nvPr>
            <p:ph type="title"/>
          </p:nvPr>
        </p:nvSpPr>
        <p:spPr/>
        <p:txBody>
          <a:bodyPr/>
          <a:lstStyle/>
          <a:p>
            <a:r>
              <a:rPr lang="en-US" dirty="0"/>
              <a:t>Raising Awareness</a:t>
            </a:r>
          </a:p>
        </p:txBody>
      </p:sp>
      <p:sp>
        <p:nvSpPr>
          <p:cNvPr id="3" name="Text Placeholder 2">
            <a:extLst>
              <a:ext uri="{FF2B5EF4-FFF2-40B4-BE49-F238E27FC236}">
                <a16:creationId xmlns:a16="http://schemas.microsoft.com/office/drawing/2014/main" id="{5820A5BB-11DE-714A-B0BE-FD15B4EBFB68}"/>
              </a:ext>
            </a:extLst>
          </p:cNvPr>
          <p:cNvSpPr>
            <a:spLocks noGrp="1"/>
          </p:cNvSpPr>
          <p:nvPr>
            <p:ph type="body" sz="quarter" idx="10"/>
          </p:nvPr>
        </p:nvSpPr>
        <p:spPr/>
        <p:txBody>
          <a:bodyPr/>
          <a:lstStyle/>
          <a:p>
            <a:pPr>
              <a:lnSpc>
                <a:spcPct val="80000"/>
              </a:lnSpc>
            </a:pPr>
            <a:r>
              <a:rPr lang="en-US" dirty="0">
                <a:latin typeface="Calibri" panose="020F0502020204030204" pitchFamily="34" charset="0"/>
              </a:rPr>
              <a:t>Thoughts of suicide are often hidden because youth are confused, embarrassed or ashamed </a:t>
            </a:r>
          </a:p>
          <a:p>
            <a:pPr marL="457200" indent="-228600">
              <a:lnSpc>
                <a:spcPct val="80000"/>
              </a:lnSpc>
              <a:buFont typeface="Arial" panose="020B0604020202020204" pitchFamily="34" charset="0"/>
              <a:buChar char="•"/>
            </a:pPr>
            <a:r>
              <a:rPr lang="en-US" dirty="0">
                <a:latin typeface="Calibri" panose="020F0502020204030204" pitchFamily="34" charset="0"/>
              </a:rPr>
              <a:t>Research shows: </a:t>
            </a:r>
          </a:p>
          <a:p>
            <a:pPr marL="685800" lvl="1">
              <a:lnSpc>
                <a:spcPct val="80000"/>
              </a:lnSpc>
              <a:buClr>
                <a:srgbClr val="849BB6"/>
              </a:buClr>
              <a:buFont typeface="Arial" panose="020B0604020202020204" pitchFamily="34" charset="0"/>
              <a:buChar char="•"/>
            </a:pPr>
            <a:r>
              <a:rPr lang="en-US" dirty="0">
                <a:latin typeface="Calibri" panose="020F0502020204030204" pitchFamily="34" charset="0"/>
              </a:rPr>
              <a:t>50-90% of parents were unaware of their child’s suicidal thoughts      	</a:t>
            </a:r>
          </a:p>
          <a:p>
            <a:pPr marL="685800" lvl="1">
              <a:lnSpc>
                <a:spcPct val="80000"/>
              </a:lnSpc>
              <a:buClr>
                <a:srgbClr val="849BB6"/>
              </a:buClr>
              <a:buFont typeface="Arial" panose="020B0604020202020204" pitchFamily="34" charset="0"/>
              <a:buChar char="•"/>
            </a:pPr>
            <a:r>
              <a:rPr lang="en-US" dirty="0">
                <a:latin typeface="Calibri" panose="020F0502020204030204" pitchFamily="34" charset="0"/>
              </a:rPr>
              <a:t>60-95% of parents were unaware of suicide attempts reported by their child      				    </a:t>
            </a:r>
          </a:p>
          <a:p>
            <a:pPr marL="457200" indent="-228600">
              <a:lnSpc>
                <a:spcPct val="80000"/>
              </a:lnSpc>
              <a:buFont typeface="Arial" panose="020B0604020202020204" pitchFamily="34" charset="0"/>
              <a:buChar char="•"/>
            </a:pPr>
            <a:r>
              <a:rPr lang="en-US" dirty="0">
                <a:latin typeface="Calibri" panose="020F0502020204030204" pitchFamily="34" charset="0"/>
              </a:rPr>
              <a:t>We must work together to watch for warning signs and connect children to help when needed; please talk to our school’s counseling staff if you are concerned </a:t>
            </a:r>
          </a:p>
        </p:txBody>
      </p:sp>
    </p:spTree>
    <p:extLst>
      <p:ext uri="{BB962C8B-B14F-4D97-AF65-F5344CB8AC3E}">
        <p14:creationId xmlns:p14="http://schemas.microsoft.com/office/powerpoint/2010/main" val="170013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B1C4-7F8F-8C47-9584-3A5B5375F6A2}"/>
              </a:ext>
            </a:extLst>
          </p:cNvPr>
          <p:cNvSpPr>
            <a:spLocks noGrp="1"/>
          </p:cNvSpPr>
          <p:nvPr>
            <p:ph type="title"/>
          </p:nvPr>
        </p:nvSpPr>
        <p:spPr/>
        <p:txBody>
          <a:bodyPr/>
          <a:lstStyle/>
          <a:p>
            <a:r>
              <a:rPr lang="en-US" dirty="0"/>
              <a:t>Youth Suicide Prevention</a:t>
            </a:r>
          </a:p>
        </p:txBody>
      </p:sp>
      <p:sp>
        <p:nvSpPr>
          <p:cNvPr id="3" name="Text Placeholder 2">
            <a:extLst>
              <a:ext uri="{FF2B5EF4-FFF2-40B4-BE49-F238E27FC236}">
                <a16:creationId xmlns:a16="http://schemas.microsoft.com/office/drawing/2014/main" id="{A71A84A5-86E8-C44F-8AFE-372D5B7E113C}"/>
              </a:ext>
            </a:extLst>
          </p:cNvPr>
          <p:cNvSpPr>
            <a:spLocks noGrp="1"/>
          </p:cNvSpPr>
          <p:nvPr>
            <p:ph type="body" sz="quarter" idx="10"/>
          </p:nvPr>
        </p:nvSpPr>
        <p:spPr/>
        <p:txBody>
          <a:bodyPr/>
          <a:lstStyle/>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rPr>
              <a:t>What increases risk?</a:t>
            </a:r>
          </a:p>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rPr>
              <a:t>What are the common warning signs?</a:t>
            </a:r>
          </a:p>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rPr>
              <a:t>What can parents do?</a:t>
            </a:r>
          </a:p>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rPr>
              <a:t>What is our school doing?</a:t>
            </a:r>
          </a:p>
        </p:txBody>
      </p:sp>
    </p:spTree>
    <p:extLst>
      <p:ext uri="{BB962C8B-B14F-4D97-AF65-F5344CB8AC3E}">
        <p14:creationId xmlns:p14="http://schemas.microsoft.com/office/powerpoint/2010/main" val="63450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8CF0-818D-C745-8142-566AF35F28E8}"/>
              </a:ext>
            </a:extLst>
          </p:cNvPr>
          <p:cNvSpPr>
            <a:spLocks noGrp="1"/>
          </p:cNvSpPr>
          <p:nvPr>
            <p:ph type="title"/>
          </p:nvPr>
        </p:nvSpPr>
        <p:spPr/>
        <p:txBody>
          <a:bodyPr/>
          <a:lstStyle/>
          <a:p>
            <a:r>
              <a:rPr lang="en-US" dirty="0"/>
              <a:t>Mental Health</a:t>
            </a:r>
          </a:p>
        </p:txBody>
      </p:sp>
      <p:sp>
        <p:nvSpPr>
          <p:cNvPr id="3" name="Text Placeholder 2">
            <a:extLst>
              <a:ext uri="{FF2B5EF4-FFF2-40B4-BE49-F238E27FC236}">
                <a16:creationId xmlns:a16="http://schemas.microsoft.com/office/drawing/2014/main" id="{5981EE69-AB88-E248-A53B-1F8A64BE1CDE}"/>
              </a:ext>
            </a:extLst>
          </p:cNvPr>
          <p:cNvSpPr>
            <a:spLocks noGrp="1"/>
          </p:cNvSpPr>
          <p:nvPr>
            <p:ph type="body" sz="quarter" idx="10"/>
          </p:nvPr>
        </p:nvSpPr>
        <p:spPr/>
        <p:txBody>
          <a:bodyPr/>
          <a:lstStyle/>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rPr>
              <a:t>Over 90% of people who die by suicide have a mental health disorder (most commonly depression)</a:t>
            </a:r>
          </a:p>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rPr>
              <a:t>Depression is treatable but without treatment, a young person may begin to feel so hopeless that they consider suicide</a:t>
            </a:r>
          </a:p>
        </p:txBody>
      </p:sp>
      <p:sp>
        <p:nvSpPr>
          <p:cNvPr id="4" name="Text Placeholder 3">
            <a:extLst>
              <a:ext uri="{FF2B5EF4-FFF2-40B4-BE49-F238E27FC236}">
                <a16:creationId xmlns:a16="http://schemas.microsoft.com/office/drawing/2014/main" id="{49FA430E-DA77-224F-B9A7-3D76008AE629}"/>
              </a:ext>
            </a:extLst>
          </p:cNvPr>
          <p:cNvSpPr>
            <a:spLocks noGrp="1"/>
          </p:cNvSpPr>
          <p:nvPr>
            <p:ph type="body" sz="quarter" idx="11"/>
          </p:nvPr>
        </p:nvSpPr>
        <p:spPr>
          <a:xfrm>
            <a:off x="9347200" y="1580015"/>
            <a:ext cx="2565400" cy="4922384"/>
          </a:xfrm>
        </p:spPr>
        <p:txBody>
          <a:bodyPr/>
          <a:lstStyle/>
          <a:p>
            <a:r>
              <a:rPr lang="en-US" dirty="0">
                <a:latin typeface="Calibri" panose="020F0502020204030204" pitchFamily="34" charset="0"/>
              </a:rPr>
              <a:t>Talk to your child’s doctor or our school’s counseling staff if you are concerned</a:t>
            </a:r>
          </a:p>
        </p:txBody>
      </p:sp>
    </p:spTree>
    <p:extLst>
      <p:ext uri="{BB962C8B-B14F-4D97-AF65-F5344CB8AC3E}">
        <p14:creationId xmlns:p14="http://schemas.microsoft.com/office/powerpoint/2010/main" val="384913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3A9F7F-DC3A-2948-B63B-50CC68FBBE40}"/>
              </a:ext>
            </a:extLst>
          </p:cNvPr>
          <p:cNvSpPr>
            <a:spLocks noGrp="1"/>
          </p:cNvSpPr>
          <p:nvPr>
            <p:ph type="title"/>
          </p:nvPr>
        </p:nvSpPr>
        <p:spPr/>
        <p:txBody>
          <a:bodyPr/>
          <a:lstStyle/>
          <a:p>
            <a:r>
              <a:rPr lang="en-US" dirty="0"/>
              <a:t>Substance Use</a:t>
            </a:r>
          </a:p>
        </p:txBody>
      </p:sp>
      <p:sp>
        <p:nvSpPr>
          <p:cNvPr id="3" name="Text Placeholder 2">
            <a:extLst>
              <a:ext uri="{FF2B5EF4-FFF2-40B4-BE49-F238E27FC236}">
                <a16:creationId xmlns:a16="http://schemas.microsoft.com/office/drawing/2014/main" id="{D678F3D4-688A-5246-BC3A-D9CD1F577722}"/>
              </a:ext>
            </a:extLst>
          </p:cNvPr>
          <p:cNvSpPr>
            <a:spLocks noGrp="1"/>
          </p:cNvSpPr>
          <p:nvPr>
            <p:ph type="body" sz="quarter" idx="10"/>
          </p:nvPr>
        </p:nvSpPr>
        <p:spPr>
          <a:xfrm>
            <a:off x="203203" y="1580015"/>
            <a:ext cx="8594433" cy="3929062"/>
          </a:xfrm>
        </p:spPr>
        <p:txBody>
          <a:bodyPr/>
          <a:lstStyle/>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rPr>
              <a:t>Many young people who struggle with depression also struggle with alcohol and/or drug use </a:t>
            </a:r>
          </a:p>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rPr>
              <a:t>Talk to your child about the dangers of using alcohol or drugs to cope with negative emotions</a:t>
            </a:r>
          </a:p>
        </p:txBody>
      </p:sp>
      <p:sp>
        <p:nvSpPr>
          <p:cNvPr id="7" name="Text Placeholder 8">
            <a:extLst>
              <a:ext uri="{FF2B5EF4-FFF2-40B4-BE49-F238E27FC236}">
                <a16:creationId xmlns:a16="http://schemas.microsoft.com/office/drawing/2014/main" id="{8A4CEE18-0982-BD4B-96FB-DE466F3B26F8}"/>
              </a:ext>
            </a:extLst>
          </p:cNvPr>
          <p:cNvSpPr txBox="1">
            <a:spLocks/>
          </p:cNvSpPr>
          <p:nvPr/>
        </p:nvSpPr>
        <p:spPr>
          <a:xfrm>
            <a:off x="9347200" y="1495350"/>
            <a:ext cx="2565400" cy="2480850"/>
          </a:xfrm>
          <a:prstGeom prst="rect">
            <a:avLst/>
          </a:prstGeom>
        </p:spPr>
        <p:txBody>
          <a:bodyPr/>
          <a:lstStyle>
            <a:lvl1pPr marL="0" indent="0" algn="l" defTabSz="457200" rtl="0" eaLnBrk="1" latinLnBrk="0" hangingPunct="1">
              <a:spcBef>
                <a:spcPts val="0"/>
              </a:spcBef>
              <a:spcAft>
                <a:spcPts val="600"/>
              </a:spcAft>
              <a:buFontTx/>
              <a:buNone/>
              <a:defRPr sz="2800" b="0" i="1" kern="1200" baseline="0">
                <a:solidFill>
                  <a:schemeClr val="bg1"/>
                </a:solidFill>
                <a:latin typeface="+mn-lt"/>
                <a:ea typeface="+mn-ea"/>
                <a:cs typeface="+mn-cs"/>
              </a:defRPr>
            </a:lvl1pPr>
            <a:lvl2pPr marL="742950" indent="-285750" algn="l" defTabSz="457200" rtl="0" eaLnBrk="1" latinLnBrk="0" hangingPunct="1">
              <a:spcBef>
                <a:spcPct val="20000"/>
              </a:spcBef>
              <a:buFontTx/>
              <a:buNone/>
              <a:defRPr sz="2800" kern="1200">
                <a:solidFill>
                  <a:schemeClr val="bg1"/>
                </a:solidFill>
                <a:latin typeface="+mn-lt"/>
                <a:ea typeface="+mn-ea"/>
                <a:cs typeface="+mn-cs"/>
              </a:defRPr>
            </a:lvl2pPr>
            <a:lvl3pPr marL="1143000" indent="-228600" algn="l" defTabSz="457200" rtl="0" eaLnBrk="1" latinLnBrk="0" hangingPunct="1">
              <a:spcBef>
                <a:spcPct val="20000"/>
              </a:spcBef>
              <a:buFontTx/>
              <a:buNone/>
              <a:defRPr sz="2400" kern="1200">
                <a:solidFill>
                  <a:schemeClr val="bg1"/>
                </a:solidFill>
                <a:latin typeface="+mn-lt"/>
                <a:ea typeface="+mn-ea"/>
                <a:cs typeface="+mn-cs"/>
              </a:defRPr>
            </a:lvl3pPr>
            <a:lvl4pPr marL="1600200" indent="-228600" algn="l" defTabSz="457200" rtl="0" eaLnBrk="1" latinLnBrk="0" hangingPunct="1">
              <a:spcBef>
                <a:spcPct val="20000"/>
              </a:spcBef>
              <a:buFontTx/>
              <a:buNone/>
              <a:defRPr sz="2000" kern="1200">
                <a:solidFill>
                  <a:schemeClr val="bg1"/>
                </a:solidFill>
                <a:latin typeface="+mn-lt"/>
                <a:ea typeface="+mn-ea"/>
                <a:cs typeface="+mn-cs"/>
              </a:defRPr>
            </a:lvl4pPr>
            <a:lvl5pPr marL="2057400" indent="-228600" algn="l" defTabSz="457200" rtl="0" eaLnBrk="1" latinLnBrk="0" hangingPunct="1">
              <a:spcBef>
                <a:spcPct val="20000"/>
              </a:spcBef>
              <a:buFontTx/>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panose="020F0502020204030204" pitchFamily="34" charset="0"/>
              </a:rPr>
              <a:t>If you are </a:t>
            </a:r>
            <a:br>
              <a:rPr lang="en-US" dirty="0">
                <a:latin typeface="Calibri" panose="020F0502020204030204" pitchFamily="34" charset="0"/>
              </a:rPr>
            </a:br>
            <a:r>
              <a:rPr lang="en-US" dirty="0">
                <a:latin typeface="Calibri" panose="020F0502020204030204" pitchFamily="34" charset="0"/>
              </a:rPr>
              <a:t>aware of your child using substances, </a:t>
            </a:r>
            <a:br>
              <a:rPr lang="en-US" dirty="0">
                <a:latin typeface="Calibri" panose="020F0502020204030204" pitchFamily="34" charset="0"/>
              </a:rPr>
            </a:br>
            <a:r>
              <a:rPr lang="en-US" dirty="0">
                <a:latin typeface="Calibri" panose="020F0502020204030204" pitchFamily="34" charset="0"/>
              </a:rPr>
              <a:t>seek support</a:t>
            </a:r>
          </a:p>
        </p:txBody>
      </p:sp>
    </p:spTree>
    <p:extLst>
      <p:ext uri="{BB962C8B-B14F-4D97-AF65-F5344CB8AC3E}">
        <p14:creationId xmlns:p14="http://schemas.microsoft.com/office/powerpoint/2010/main" val="98383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5782E36-B690-3048-8467-F62370B511DE}"/>
              </a:ext>
            </a:extLst>
          </p:cNvPr>
          <p:cNvSpPr>
            <a:spLocks noGrp="1"/>
          </p:cNvSpPr>
          <p:nvPr>
            <p:ph sz="quarter" idx="11"/>
          </p:nvPr>
        </p:nvSpPr>
        <p:spPr>
          <a:xfrm>
            <a:off x="1634836" y="2490123"/>
            <a:ext cx="4779819" cy="2012604"/>
          </a:xfrm>
        </p:spPr>
        <p:txBody>
          <a:bodyPr/>
          <a:lstStyle/>
          <a:p>
            <a:pPr>
              <a:lnSpc>
                <a:spcPct val="80000"/>
              </a:lnSpc>
              <a:spcAft>
                <a:spcPts val="1800"/>
              </a:spcAft>
            </a:pPr>
            <a:r>
              <a:rPr lang="en-US" dirty="0">
                <a:latin typeface="Calibri" panose="020F0502020204030204" pitchFamily="34" charset="0"/>
              </a:rPr>
              <a:t>Non-suicidal self-injury is when someone hurts their body on purpose without the intention of dying</a:t>
            </a:r>
          </a:p>
        </p:txBody>
      </p:sp>
      <p:sp>
        <p:nvSpPr>
          <p:cNvPr id="6" name="Content Placeholder 5">
            <a:extLst>
              <a:ext uri="{FF2B5EF4-FFF2-40B4-BE49-F238E27FC236}">
                <a16:creationId xmlns:a16="http://schemas.microsoft.com/office/drawing/2014/main" id="{4B3D025B-641A-5E4C-A244-D01FA2984B93}"/>
              </a:ext>
            </a:extLst>
          </p:cNvPr>
          <p:cNvSpPr>
            <a:spLocks noGrp="1"/>
          </p:cNvSpPr>
          <p:nvPr>
            <p:ph sz="quarter" idx="12"/>
          </p:nvPr>
        </p:nvSpPr>
        <p:spPr/>
        <p:txBody>
          <a:bodyPr/>
          <a:lstStyle/>
          <a:p>
            <a:pPr marL="228600" indent="-228600">
              <a:lnSpc>
                <a:spcPct val="80000"/>
              </a:lnSpc>
              <a:spcBef>
                <a:spcPts val="0"/>
              </a:spcBef>
              <a:spcAft>
                <a:spcPts val="1800"/>
              </a:spcAft>
              <a:buFont typeface="Arial" panose="020B0604020202020204" pitchFamily="34" charset="0"/>
              <a:buChar char="•"/>
            </a:pPr>
            <a:r>
              <a:rPr lang="en-US" dirty="0">
                <a:latin typeface="Calibri" panose="020F0502020204030204" pitchFamily="34" charset="0"/>
              </a:rPr>
              <a:t>Some people use self-injury to try to manage emotional pain </a:t>
            </a:r>
          </a:p>
          <a:p>
            <a:pPr marL="228600" indent="-228600">
              <a:lnSpc>
                <a:spcPct val="80000"/>
              </a:lnSpc>
              <a:spcBef>
                <a:spcPts val="0"/>
              </a:spcBef>
              <a:spcAft>
                <a:spcPts val="1800"/>
              </a:spcAft>
              <a:buFont typeface="Arial" panose="020B0604020202020204" pitchFamily="34" charset="0"/>
              <a:buChar char="•"/>
            </a:pPr>
            <a:r>
              <a:rPr lang="en-US" dirty="0">
                <a:latin typeface="Calibri" panose="020F0502020204030204" pitchFamily="34" charset="0"/>
              </a:rPr>
              <a:t>Even though </a:t>
            </a:r>
            <a:br>
              <a:rPr lang="en-US" dirty="0">
                <a:latin typeface="Calibri" panose="020F0502020204030204" pitchFamily="34" charset="0"/>
              </a:rPr>
            </a:br>
            <a:r>
              <a:rPr lang="en-US" dirty="0">
                <a:latin typeface="Calibri" panose="020F0502020204030204" pitchFamily="34" charset="0"/>
              </a:rPr>
              <a:t>self-injury isn’t </a:t>
            </a:r>
            <a:br>
              <a:rPr lang="en-US" dirty="0">
                <a:latin typeface="Calibri" panose="020F0502020204030204" pitchFamily="34" charset="0"/>
              </a:rPr>
            </a:br>
            <a:r>
              <a:rPr lang="en-US" dirty="0">
                <a:latin typeface="Calibri" panose="020F0502020204030204" pitchFamily="34" charset="0"/>
              </a:rPr>
              <a:t>the same as a suicide attempt, it is a risk factor </a:t>
            </a:r>
          </a:p>
          <a:p>
            <a:pPr marL="228600" indent="-228600">
              <a:lnSpc>
                <a:spcPct val="80000"/>
              </a:lnSpc>
              <a:spcBef>
                <a:spcPts val="0"/>
              </a:spcBef>
              <a:spcAft>
                <a:spcPts val="1800"/>
              </a:spcAft>
              <a:buFont typeface="Arial" panose="020B0604020202020204" pitchFamily="34" charset="0"/>
              <a:buChar char="•"/>
            </a:pPr>
            <a:r>
              <a:rPr lang="en-US" dirty="0">
                <a:latin typeface="Calibri" panose="020F0502020204030204" pitchFamily="34" charset="0"/>
              </a:rPr>
              <a:t>Seek professional help for self-injury as soon as possible</a:t>
            </a:r>
          </a:p>
        </p:txBody>
      </p:sp>
      <p:sp>
        <p:nvSpPr>
          <p:cNvPr id="8" name="Title 4">
            <a:extLst>
              <a:ext uri="{FF2B5EF4-FFF2-40B4-BE49-F238E27FC236}">
                <a16:creationId xmlns:a16="http://schemas.microsoft.com/office/drawing/2014/main" id="{709CDF52-AFF8-E349-9903-D942B7C8D77F}"/>
              </a:ext>
            </a:extLst>
          </p:cNvPr>
          <p:cNvSpPr txBox="1">
            <a:spLocks/>
          </p:cNvSpPr>
          <p:nvPr/>
        </p:nvSpPr>
        <p:spPr>
          <a:xfrm>
            <a:off x="195491" y="693138"/>
            <a:ext cx="8851886" cy="80221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2856"/>
                </a:solidFill>
              </a:rPr>
              <a:t>Non-Suicidal Self-Injury</a:t>
            </a:r>
          </a:p>
        </p:txBody>
      </p:sp>
    </p:spTree>
    <p:extLst>
      <p:ext uri="{BB962C8B-B14F-4D97-AF65-F5344CB8AC3E}">
        <p14:creationId xmlns:p14="http://schemas.microsoft.com/office/powerpoint/2010/main" val="357760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B575F3-2B3E-7643-9F95-3A0A827D024F}"/>
              </a:ext>
            </a:extLst>
          </p:cNvPr>
          <p:cNvSpPr>
            <a:spLocks noGrp="1"/>
          </p:cNvSpPr>
          <p:nvPr>
            <p:ph type="title"/>
          </p:nvPr>
        </p:nvSpPr>
        <p:spPr/>
        <p:txBody>
          <a:bodyPr/>
          <a:lstStyle/>
          <a:p>
            <a:r>
              <a:rPr lang="en-US" dirty="0"/>
              <a:t>Access to Guns</a:t>
            </a:r>
          </a:p>
        </p:txBody>
      </p:sp>
      <p:sp>
        <p:nvSpPr>
          <p:cNvPr id="8" name="Text Placeholder 7">
            <a:extLst>
              <a:ext uri="{FF2B5EF4-FFF2-40B4-BE49-F238E27FC236}">
                <a16:creationId xmlns:a16="http://schemas.microsoft.com/office/drawing/2014/main" id="{6D000A75-0308-CE4D-AB1D-14AAB2C074B8}"/>
              </a:ext>
            </a:extLst>
          </p:cNvPr>
          <p:cNvSpPr>
            <a:spLocks noGrp="1"/>
          </p:cNvSpPr>
          <p:nvPr>
            <p:ph type="body" sz="quarter" idx="10"/>
          </p:nvPr>
        </p:nvSpPr>
        <p:spPr/>
        <p:txBody>
          <a:bodyPr/>
          <a:lstStyle/>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rPr>
              <a:t>Suicide crises are often short-term but having access to a gun makes it easier to carry out the act in an instant </a:t>
            </a:r>
          </a:p>
          <a:p>
            <a:pPr marL="457200" indent="-228600">
              <a:lnSpc>
                <a:spcPct val="80000"/>
              </a:lnSpc>
              <a:spcAft>
                <a:spcPts val="1800"/>
              </a:spcAft>
              <a:buFont typeface="Arial" panose="020B0604020202020204" pitchFamily="34" charset="0"/>
              <a:buChar char="•"/>
            </a:pPr>
            <a:r>
              <a:rPr lang="en-US" dirty="0">
                <a:latin typeface="Calibri" panose="020F0502020204030204" pitchFamily="34" charset="0"/>
              </a:rPr>
              <a:t>Reduce suicide risk by not storing a gun in your home. If you choose to keep a gun in your home, keep it locked, unloaded, and lock/store ammunition separately</a:t>
            </a:r>
          </a:p>
          <a:p>
            <a:pPr marL="457200" indent="-228600">
              <a:lnSpc>
                <a:spcPct val="80000"/>
              </a:lnSpc>
              <a:spcAft>
                <a:spcPts val="1800"/>
              </a:spcAft>
              <a:buFont typeface="Arial" panose="020B0604020202020204" pitchFamily="34" charset="0"/>
              <a:buChar char="•"/>
            </a:pPr>
            <a:endParaRPr lang="en-US" dirty="0">
              <a:latin typeface="Calibri" panose="020F0502020204030204" pitchFamily="34" charset="0"/>
            </a:endParaRPr>
          </a:p>
        </p:txBody>
      </p:sp>
      <p:sp>
        <p:nvSpPr>
          <p:cNvPr id="9" name="Text Placeholder 8">
            <a:extLst>
              <a:ext uri="{FF2B5EF4-FFF2-40B4-BE49-F238E27FC236}">
                <a16:creationId xmlns:a16="http://schemas.microsoft.com/office/drawing/2014/main" id="{FE13DACC-07F7-6642-B438-14B509F7B91C}"/>
              </a:ext>
            </a:extLst>
          </p:cNvPr>
          <p:cNvSpPr>
            <a:spLocks noGrp="1"/>
          </p:cNvSpPr>
          <p:nvPr>
            <p:ph type="body" sz="quarter" idx="11"/>
          </p:nvPr>
        </p:nvSpPr>
        <p:spPr>
          <a:xfrm>
            <a:off x="9347200" y="1102290"/>
            <a:ext cx="2565400" cy="5400110"/>
          </a:xfrm>
        </p:spPr>
        <p:txBody>
          <a:bodyPr/>
          <a:lstStyle/>
          <a:p>
            <a:endParaRPr lang="en-US" dirty="0">
              <a:latin typeface="Calibri" panose="020F0502020204030204" pitchFamily="34" charset="0"/>
            </a:endParaRPr>
          </a:p>
          <a:p>
            <a:r>
              <a:rPr lang="en-US" dirty="0">
                <a:latin typeface="Calibri" panose="020F0502020204030204" pitchFamily="34" charset="0"/>
              </a:rPr>
              <a:t>Firearms used in youth suicides usually belong to a family member. </a:t>
            </a:r>
          </a:p>
        </p:txBody>
      </p:sp>
      <p:sp>
        <p:nvSpPr>
          <p:cNvPr id="10" name="Rectangle 9">
            <a:extLst>
              <a:ext uri="{FF2B5EF4-FFF2-40B4-BE49-F238E27FC236}">
                <a16:creationId xmlns:a16="http://schemas.microsoft.com/office/drawing/2014/main" id="{D15BC6CE-BA98-FE40-A0DF-A703BA91D027}"/>
              </a:ext>
            </a:extLst>
          </p:cNvPr>
          <p:cNvSpPr/>
          <p:nvPr/>
        </p:nvSpPr>
        <p:spPr>
          <a:xfrm>
            <a:off x="228600" y="6293281"/>
            <a:ext cx="8915400" cy="349583"/>
          </a:xfrm>
          <a:prstGeom prst="rect">
            <a:avLst/>
          </a:prstGeom>
        </p:spPr>
        <p:txBody>
          <a:bodyPr wrap="square">
            <a:spAutoFit/>
          </a:bodyPr>
          <a:lstStyle/>
          <a:p>
            <a:pPr algn="r" fontAlgn="base">
              <a:lnSpc>
                <a:spcPct val="110000"/>
              </a:lnSpc>
              <a:spcBef>
                <a:spcPct val="0"/>
              </a:spcBef>
              <a:spcAft>
                <a:spcPct val="0"/>
              </a:spcAft>
            </a:pPr>
            <a:r>
              <a:rPr lang="en-US" sz="1600" dirty="0">
                <a:solidFill>
                  <a:srgbClr val="002F5F"/>
                </a:solidFill>
                <a:latin typeface="Calibri" panose="020F0502020204030204" pitchFamily="34" charset="0"/>
              </a:rPr>
              <a:t>Handout: Youth Risk Factors, Warning Signs and Precipitating Events</a:t>
            </a:r>
          </a:p>
        </p:txBody>
      </p:sp>
    </p:spTree>
    <p:extLst>
      <p:ext uri="{BB962C8B-B14F-4D97-AF65-F5344CB8AC3E}">
        <p14:creationId xmlns:p14="http://schemas.microsoft.com/office/powerpoint/2010/main" val="382426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EF30B1-05D4-6A49-9646-28223BB8458D}"/>
              </a:ext>
            </a:extLst>
          </p:cNvPr>
          <p:cNvSpPr>
            <a:spLocks noGrp="1"/>
          </p:cNvSpPr>
          <p:nvPr>
            <p:ph type="title"/>
          </p:nvPr>
        </p:nvSpPr>
        <p:spPr/>
        <p:txBody>
          <a:bodyPr/>
          <a:lstStyle/>
          <a:p>
            <a:r>
              <a:rPr lang="en-US" dirty="0"/>
              <a:t>Warning Signs: Watch and Listen</a:t>
            </a:r>
          </a:p>
        </p:txBody>
      </p:sp>
      <p:sp>
        <p:nvSpPr>
          <p:cNvPr id="6" name="Text Placeholder 5">
            <a:extLst>
              <a:ext uri="{FF2B5EF4-FFF2-40B4-BE49-F238E27FC236}">
                <a16:creationId xmlns:a16="http://schemas.microsoft.com/office/drawing/2014/main" id="{98301D45-48CE-4C4D-AE61-8FC848788FD3}"/>
              </a:ext>
            </a:extLst>
          </p:cNvPr>
          <p:cNvSpPr>
            <a:spLocks noGrp="1"/>
          </p:cNvSpPr>
          <p:nvPr>
            <p:ph type="body" sz="quarter" idx="10"/>
          </p:nvPr>
        </p:nvSpPr>
        <p:spPr/>
        <p:txBody>
          <a:bodyPr/>
          <a:lstStyle/>
          <a:p>
            <a:pPr lvl="1">
              <a:lnSpc>
                <a:spcPct val="80000"/>
              </a:lnSpc>
              <a:spcAft>
                <a:spcPts val="0"/>
              </a:spcAft>
              <a:buClr>
                <a:srgbClr val="002856"/>
              </a:buClr>
              <a:buSzPct val="100000"/>
              <a:buFont typeface="Arial" panose="020B0604020202020204" pitchFamily="34" charset="0"/>
              <a:buChar char="•"/>
            </a:pPr>
            <a:r>
              <a:rPr lang="en-US" sz="3200" dirty="0">
                <a:latin typeface="Calibri" panose="020F0502020204030204" pitchFamily="34" charset="0"/>
              </a:rPr>
              <a:t>Watch for significant changes in behavior, particularly:</a:t>
            </a:r>
          </a:p>
          <a:p>
            <a:pPr marL="685800" lvl="1">
              <a:lnSpc>
                <a:spcPct val="80000"/>
              </a:lnSpc>
              <a:spcBef>
                <a:spcPts val="600"/>
              </a:spcBef>
              <a:spcAft>
                <a:spcPts val="0"/>
              </a:spcAft>
              <a:buClr>
                <a:srgbClr val="849BB6"/>
              </a:buClr>
              <a:buFont typeface="Arial" panose="020B0604020202020204" pitchFamily="34" charset="0"/>
              <a:buChar char="•"/>
            </a:pPr>
            <a:r>
              <a:rPr lang="en-US" dirty="0">
                <a:latin typeface="Calibri" panose="020F0502020204030204" pitchFamily="34" charset="0"/>
              </a:rPr>
              <a:t>Extreme withdrawal </a:t>
            </a:r>
          </a:p>
          <a:p>
            <a:pPr marL="685800" lvl="1">
              <a:lnSpc>
                <a:spcPct val="80000"/>
              </a:lnSpc>
              <a:spcBef>
                <a:spcPts val="600"/>
              </a:spcBef>
              <a:spcAft>
                <a:spcPts val="0"/>
              </a:spcAft>
              <a:buClr>
                <a:srgbClr val="849BB6"/>
              </a:buClr>
              <a:buFont typeface="Arial" panose="020B0604020202020204" pitchFamily="34" charset="0"/>
              <a:buChar char="•"/>
            </a:pPr>
            <a:r>
              <a:rPr lang="en-US" dirty="0">
                <a:latin typeface="Calibri" panose="020F0502020204030204" pitchFamily="34" charset="0"/>
              </a:rPr>
              <a:t>Increased or decreased sleep</a:t>
            </a:r>
          </a:p>
          <a:p>
            <a:pPr marL="685800" lvl="1">
              <a:lnSpc>
                <a:spcPct val="80000"/>
              </a:lnSpc>
              <a:spcBef>
                <a:spcPts val="600"/>
              </a:spcBef>
              <a:spcAft>
                <a:spcPts val="0"/>
              </a:spcAft>
              <a:buClr>
                <a:srgbClr val="849BB6"/>
              </a:buClr>
              <a:buFont typeface="Arial" panose="020B0604020202020204" pitchFamily="34" charset="0"/>
              <a:buChar char="•"/>
            </a:pPr>
            <a:r>
              <a:rPr lang="en-US" dirty="0">
                <a:latin typeface="Calibri" panose="020F0502020204030204" pitchFamily="34" charset="0"/>
              </a:rPr>
              <a:t>Anger or hostility that is out of character or out of context</a:t>
            </a:r>
          </a:p>
          <a:p>
            <a:pPr marL="685800" lvl="1">
              <a:lnSpc>
                <a:spcPct val="80000"/>
              </a:lnSpc>
              <a:spcBef>
                <a:spcPts val="600"/>
              </a:spcBef>
              <a:spcAft>
                <a:spcPts val="0"/>
              </a:spcAft>
              <a:buClr>
                <a:srgbClr val="849BB6"/>
              </a:buClr>
              <a:buFont typeface="Arial" panose="020B0604020202020204" pitchFamily="34" charset="0"/>
              <a:buChar char="•"/>
            </a:pPr>
            <a:r>
              <a:rPr lang="en-US" dirty="0">
                <a:latin typeface="Calibri" panose="020F0502020204030204" pitchFamily="34" charset="0"/>
              </a:rPr>
              <a:t>Increased agitation or irritability</a:t>
            </a:r>
          </a:p>
          <a:p>
            <a:pPr lvl="1">
              <a:lnSpc>
                <a:spcPct val="80000"/>
              </a:lnSpc>
              <a:spcBef>
                <a:spcPts val="1800"/>
              </a:spcBef>
              <a:spcAft>
                <a:spcPts val="0"/>
              </a:spcAft>
              <a:buClr>
                <a:srgbClr val="002856"/>
              </a:buClr>
              <a:buSzPct val="100000"/>
              <a:buFont typeface="Arial" panose="020B0604020202020204" pitchFamily="34" charset="0"/>
              <a:buChar char="•"/>
            </a:pPr>
            <a:r>
              <a:rPr lang="en-US" sz="3200" dirty="0">
                <a:latin typeface="Calibri" panose="020F0502020204030204" pitchFamily="34" charset="0"/>
              </a:rPr>
              <a:t>Listen for:</a:t>
            </a:r>
          </a:p>
          <a:p>
            <a:pPr marL="685800" lvl="1">
              <a:lnSpc>
                <a:spcPct val="80000"/>
              </a:lnSpc>
              <a:spcBef>
                <a:spcPts val="600"/>
              </a:spcBef>
              <a:spcAft>
                <a:spcPts val="0"/>
              </a:spcAft>
              <a:buClr>
                <a:srgbClr val="849BB6"/>
              </a:buClr>
              <a:buFont typeface="Arial" panose="020B0604020202020204" pitchFamily="34" charset="0"/>
              <a:buChar char="•"/>
            </a:pPr>
            <a:r>
              <a:rPr lang="en-US" dirty="0">
                <a:latin typeface="Calibri" panose="020F0502020204030204" pitchFamily="34" charset="0"/>
              </a:rPr>
              <a:t>Talk about suicide </a:t>
            </a:r>
          </a:p>
          <a:p>
            <a:pPr marL="685800" lvl="1">
              <a:lnSpc>
                <a:spcPct val="80000"/>
              </a:lnSpc>
              <a:spcBef>
                <a:spcPts val="600"/>
              </a:spcBef>
              <a:spcAft>
                <a:spcPts val="0"/>
              </a:spcAft>
              <a:buClr>
                <a:srgbClr val="849BB6"/>
              </a:buClr>
              <a:buFont typeface="Arial" panose="020B0604020202020204" pitchFamily="34" charset="0"/>
              <a:buChar char="•"/>
            </a:pPr>
            <a:r>
              <a:rPr lang="en-US">
                <a:latin typeface="Calibri" panose="020F0502020204030204" pitchFamily="34" charset="0"/>
              </a:rPr>
              <a:t>Sounding hopeless</a:t>
            </a:r>
            <a:endParaRPr lang="en-US" dirty="0">
              <a:latin typeface="Calibri" panose="020F0502020204030204" pitchFamily="34" charset="0"/>
            </a:endParaRPr>
          </a:p>
          <a:p>
            <a:pPr marL="685800" lvl="1">
              <a:lnSpc>
                <a:spcPct val="80000"/>
              </a:lnSpc>
              <a:spcBef>
                <a:spcPts val="600"/>
              </a:spcBef>
              <a:spcAft>
                <a:spcPts val="0"/>
              </a:spcAft>
              <a:buClr>
                <a:srgbClr val="849BB6"/>
              </a:buClr>
              <a:buFont typeface="Arial" panose="020B0604020202020204" pitchFamily="34" charset="0"/>
              <a:buChar char="•"/>
            </a:pPr>
            <a:r>
              <a:rPr lang="en-US" dirty="0">
                <a:latin typeface="Calibri" panose="020F0502020204030204" pitchFamily="34" charset="0"/>
              </a:rPr>
              <a:t>Sounding overwhelmed by emotional pain </a:t>
            </a:r>
            <a:r>
              <a:rPr lang="en-US" sz="3200" dirty="0">
                <a:latin typeface="Calibri" panose="020F0502020204030204" pitchFamily="34" charset="0"/>
              </a:rPr>
              <a:t>or distress</a:t>
            </a:r>
          </a:p>
        </p:txBody>
      </p:sp>
    </p:spTree>
    <p:extLst>
      <p:ext uri="{BB962C8B-B14F-4D97-AF65-F5344CB8AC3E}">
        <p14:creationId xmlns:p14="http://schemas.microsoft.com/office/powerpoint/2010/main" val="338864225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8318</TotalTime>
  <Words>2893</Words>
  <Application>Microsoft Office PowerPoint</Application>
  <PresentationFormat>Widescreen</PresentationFormat>
  <Paragraphs>210</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Georgia</vt:lpstr>
      <vt:lpstr>Helvetica Neue</vt:lpstr>
      <vt:lpstr>Lucida Grande</vt:lpstr>
      <vt:lpstr>Merriweather</vt:lpstr>
      <vt:lpstr>Times New Roman</vt:lpstr>
      <vt:lpstr>Office Theme</vt:lpstr>
      <vt:lpstr>Parent Training</vt:lpstr>
      <vt:lpstr>Prevalence of Youth Suicide</vt:lpstr>
      <vt:lpstr>Raising Awareness</vt:lpstr>
      <vt:lpstr>Youth Suicide Prevention</vt:lpstr>
      <vt:lpstr>Mental Health</vt:lpstr>
      <vt:lpstr>Substance Use</vt:lpstr>
      <vt:lpstr>PowerPoint Presentation</vt:lpstr>
      <vt:lpstr>Access to Guns</vt:lpstr>
      <vt:lpstr>Warning Signs: Watch and Listen</vt:lpstr>
      <vt:lpstr>It Is Okay to Talk About Suicide</vt:lpstr>
      <vt:lpstr>Talking To Your Child</vt:lpstr>
      <vt:lpstr>Our School’s Role in Suicide Prevention</vt:lpstr>
      <vt:lpstr>Why Universal Prevention?</vt:lpstr>
      <vt:lpstr>Why SOS Signs of Suicide?</vt:lpstr>
      <vt:lpstr>Teaching Students to ACT</vt:lpstr>
      <vt:lpstr>SOS Components</vt:lpstr>
      <vt:lpstr>The Value of Screening</vt:lpstr>
      <vt:lpstr>Our Plan for SOS</vt:lpstr>
      <vt:lpstr>Our School Policy</vt:lpstr>
      <vt:lpstr>Access SOS Portal</vt:lpstr>
      <vt:lpstr>Parent Access to SOS Portal</vt:lpstr>
      <vt:lpstr>PowerPoint Presentation</vt:lpstr>
      <vt:lpstr>Questions?</vt:lpstr>
      <vt:lpstr>References: SOS Program Evaluations</vt:lpstr>
      <vt:lpstr>References: Parent Education</vt:lpstr>
    </vt:vector>
  </TitlesOfParts>
  <Company>Riverside Community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Kohl</dc:creator>
  <cp:lastModifiedBy>Schaefer, Carrie</cp:lastModifiedBy>
  <cp:revision>408</cp:revision>
  <cp:lastPrinted>2019-08-20T13:14:09Z</cp:lastPrinted>
  <dcterms:created xsi:type="dcterms:W3CDTF">2019-05-17T21:27:23Z</dcterms:created>
  <dcterms:modified xsi:type="dcterms:W3CDTF">2019-10-02T19:45:23Z</dcterms:modified>
</cp:coreProperties>
</file>